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0"/>
  </p:notesMasterIdLst>
  <p:sldIdLst>
    <p:sldId id="256" r:id="rId2"/>
    <p:sldId id="257" r:id="rId3"/>
    <p:sldId id="259" r:id="rId4"/>
    <p:sldId id="258"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3A535-C6C2-40DE-B6D6-E8522D545D33}"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pPr rtl="1"/>
          <a:endParaRPr lang="ar-EG"/>
        </a:p>
      </dgm:t>
    </dgm:pt>
    <dgm:pt modelId="{A248A7D3-7E34-4D24-90CB-5247AF5C3B03}">
      <dgm:prSet phldrT="[Text]" custT="1"/>
      <dgm:spPr/>
      <dgm:t>
        <a:bodyPr/>
        <a:lstStyle/>
        <a:p>
          <a:pPr algn="ctr" rtl="1"/>
          <a:r>
            <a:rPr lang="en-US" sz="5700" b="1" dirty="0" smtClean="0">
              <a:effectLst>
                <a:outerShdw blurRad="38100" dist="38100" dir="2700000" algn="tl">
                  <a:srgbClr val="000000">
                    <a:alpha val="43137"/>
                  </a:srgbClr>
                </a:outerShdw>
              </a:effectLst>
            </a:rPr>
            <a:t>Sac</a:t>
          </a:r>
          <a:r>
            <a:rPr lang="en-US" sz="5700" b="1" dirty="0" smtClean="0">
              <a:effectLst>
                <a:outerShdw blurRad="38100" dist="38100" dir="2700000" algn="tl">
                  <a:srgbClr val="000000">
                    <a:alpha val="43137"/>
                  </a:srgbClr>
                </a:outerShdw>
              </a:effectLst>
              <a:latin typeface="+mn-lt"/>
            </a:rPr>
            <a:t>charomyce</a:t>
          </a:r>
          <a:r>
            <a:rPr lang="en-US" sz="5700" b="1" dirty="0" smtClean="0">
              <a:effectLst>
                <a:outerShdw blurRad="38100" dist="38100" dir="2700000" algn="tl">
                  <a:srgbClr val="000000">
                    <a:alpha val="43137"/>
                  </a:srgbClr>
                </a:outerShdw>
              </a:effectLst>
            </a:rPr>
            <a:t>s</a:t>
          </a:r>
          <a:r>
            <a:rPr lang="en-US" sz="5700" dirty="0" smtClean="0">
              <a:effectLst>
                <a:outerShdw blurRad="38100" dist="38100" dir="2700000" algn="tl">
                  <a:srgbClr val="000000">
                    <a:alpha val="43137"/>
                  </a:srgbClr>
                </a:outerShdw>
              </a:effectLst>
            </a:rPr>
            <a:t> </a:t>
          </a:r>
          <a:endParaRPr lang="ar-EG" sz="5700" b="0" dirty="0">
            <a:effectLst>
              <a:outerShdw blurRad="38100" dist="38100" dir="2700000" algn="tl">
                <a:srgbClr val="000000">
                  <a:alpha val="43137"/>
                </a:srgbClr>
              </a:outerShdw>
            </a:effectLst>
          </a:endParaRPr>
        </a:p>
      </dgm:t>
    </dgm:pt>
    <dgm:pt modelId="{A4EE18D1-FE0D-4B7A-9F67-01DF005ADDC6}" type="parTrans" cxnId="{22E9EEF5-EEAC-4B7E-AEF5-B7BBBC151102}">
      <dgm:prSet/>
      <dgm:spPr/>
      <dgm:t>
        <a:bodyPr/>
        <a:lstStyle/>
        <a:p>
          <a:pPr rtl="1"/>
          <a:endParaRPr lang="ar-EG"/>
        </a:p>
      </dgm:t>
    </dgm:pt>
    <dgm:pt modelId="{913BB651-1B23-4EB5-A8E0-5D634E890B87}" type="sibTrans" cxnId="{22E9EEF5-EEAC-4B7E-AEF5-B7BBBC151102}">
      <dgm:prSet/>
      <dgm:spPr/>
      <dgm:t>
        <a:bodyPr/>
        <a:lstStyle/>
        <a:p>
          <a:pPr rtl="1"/>
          <a:endParaRPr lang="ar-EG"/>
        </a:p>
      </dgm:t>
    </dgm:pt>
    <dgm:pt modelId="{D635ADA6-2DBD-4953-AB39-B2C30FB6C004}">
      <dgm:prSet custT="1"/>
      <dgm:spPr/>
      <dgm:t>
        <a:bodyPr/>
        <a:lstStyle/>
        <a:p>
          <a:pPr algn="ctr" rtl="1"/>
          <a:r>
            <a:rPr lang="en-US" sz="5400" b="1" dirty="0" err="1" smtClean="0">
              <a:effectLst>
                <a:outerShdw blurRad="38100" dist="38100" dir="2700000" algn="tl">
                  <a:srgbClr val="000000">
                    <a:alpha val="43137"/>
                  </a:srgbClr>
                </a:outerShdw>
              </a:effectLst>
            </a:rPr>
            <a:t>Deba</a:t>
          </a:r>
          <a:r>
            <a:rPr lang="en-US" sz="5400" b="1" dirty="0" err="1" smtClean="0">
              <a:effectLst>
                <a:outerShdw blurRad="38100" dist="38100" dir="2700000" algn="tl">
                  <a:srgbClr val="000000">
                    <a:alpha val="43137"/>
                  </a:srgbClr>
                </a:outerShdw>
              </a:effectLst>
              <a:latin typeface="+mn-lt"/>
            </a:rPr>
            <a:t>ry</a:t>
          </a:r>
          <a:r>
            <a:rPr lang="en-US" sz="5400" b="1" dirty="0" err="1" smtClean="0">
              <a:effectLst>
                <a:outerShdw blurRad="38100" dist="38100" dir="2700000" algn="tl">
                  <a:srgbClr val="000000">
                    <a:alpha val="43137"/>
                  </a:srgbClr>
                </a:outerShdw>
              </a:effectLst>
            </a:rPr>
            <a:t>omyces</a:t>
          </a:r>
          <a:endParaRPr lang="ar-EG" sz="5400" b="1" dirty="0" smtClean="0">
            <a:effectLst>
              <a:outerShdw blurRad="38100" dist="38100" dir="2700000" algn="tl">
                <a:srgbClr val="000000">
                  <a:alpha val="43137"/>
                </a:srgbClr>
              </a:outerShdw>
            </a:effectLst>
          </a:endParaRPr>
        </a:p>
      </dgm:t>
    </dgm:pt>
    <dgm:pt modelId="{D7698B6C-03F7-4C7A-946A-6E8FC494E087}" type="parTrans" cxnId="{E94FCA6D-B5E1-4288-834F-ACB8D06D11DB}">
      <dgm:prSet/>
      <dgm:spPr/>
      <dgm:t>
        <a:bodyPr/>
        <a:lstStyle/>
        <a:p>
          <a:pPr rtl="1"/>
          <a:endParaRPr lang="ar-EG"/>
        </a:p>
      </dgm:t>
    </dgm:pt>
    <dgm:pt modelId="{433BED1E-0DF4-47CD-BF96-7D79B155933D}" type="sibTrans" cxnId="{E94FCA6D-B5E1-4288-834F-ACB8D06D11DB}">
      <dgm:prSet/>
      <dgm:spPr/>
      <dgm:t>
        <a:bodyPr/>
        <a:lstStyle/>
        <a:p>
          <a:pPr rtl="1"/>
          <a:endParaRPr lang="ar-EG"/>
        </a:p>
      </dgm:t>
    </dgm:pt>
    <dgm:pt modelId="{626CBA71-5475-4020-939B-512060298459}">
      <dgm:prSet custT="1"/>
      <dgm:spPr/>
      <dgm:t>
        <a:bodyPr/>
        <a:lstStyle/>
        <a:p>
          <a:pPr algn="ctr" rtl="1"/>
          <a:r>
            <a:rPr lang="en-US" sz="5400" b="1" dirty="0" err="1" smtClean="0">
              <a:effectLst>
                <a:outerShdw blurRad="38100" dist="38100" dir="2700000" algn="tl">
                  <a:srgbClr val="000000">
                    <a:alpha val="43137"/>
                  </a:srgbClr>
                </a:outerShdw>
              </a:effectLst>
            </a:rPr>
            <a:t>Torulopsis</a:t>
          </a:r>
          <a:endParaRPr lang="ar-EG" sz="5400" b="1" dirty="0" smtClean="0">
            <a:effectLst>
              <a:outerShdw blurRad="38100" dist="38100" dir="2700000" algn="tl">
                <a:srgbClr val="000000">
                  <a:alpha val="43137"/>
                </a:srgbClr>
              </a:outerShdw>
            </a:effectLst>
          </a:endParaRPr>
        </a:p>
      </dgm:t>
    </dgm:pt>
    <dgm:pt modelId="{B9CC8CA9-1A82-4994-8609-CC35230465E8}" type="parTrans" cxnId="{F75FC5E3-D60F-43BE-9DBD-AF047FFB0F48}">
      <dgm:prSet/>
      <dgm:spPr/>
      <dgm:t>
        <a:bodyPr/>
        <a:lstStyle/>
        <a:p>
          <a:pPr rtl="1"/>
          <a:endParaRPr lang="ar-EG"/>
        </a:p>
      </dgm:t>
    </dgm:pt>
    <dgm:pt modelId="{C1F580E8-1723-4392-B212-DE79088F63D8}" type="sibTrans" cxnId="{F75FC5E3-D60F-43BE-9DBD-AF047FFB0F48}">
      <dgm:prSet/>
      <dgm:spPr/>
      <dgm:t>
        <a:bodyPr/>
        <a:lstStyle/>
        <a:p>
          <a:pPr rtl="1"/>
          <a:endParaRPr lang="ar-EG"/>
        </a:p>
      </dgm:t>
    </dgm:pt>
    <dgm:pt modelId="{5D253185-91D5-4C17-B721-528022113E32}">
      <dgm:prSet custT="1"/>
      <dgm:spPr/>
      <dgm:t>
        <a:bodyPr/>
        <a:lstStyle/>
        <a:p>
          <a:pPr algn="ctr" rtl="1"/>
          <a:r>
            <a:rPr lang="en-US" sz="5400" b="1" dirty="0" smtClean="0">
              <a:effectLst>
                <a:outerShdw blurRad="38100" dist="38100" dir="2700000" algn="tl">
                  <a:srgbClr val="000000">
                    <a:alpha val="43137"/>
                  </a:srgbClr>
                </a:outerShdw>
              </a:effectLst>
              <a:latin typeface="+mn-lt"/>
            </a:rPr>
            <a:t> </a:t>
          </a:r>
          <a:r>
            <a:rPr lang="en-US" sz="5400" b="1" dirty="0" err="1" smtClean="0">
              <a:effectLst>
                <a:outerShdw blurRad="38100" dist="38100" dir="2700000" algn="tl">
                  <a:srgbClr val="000000">
                    <a:alpha val="43137"/>
                  </a:srgbClr>
                </a:outerShdw>
              </a:effectLst>
              <a:latin typeface="+mn-lt"/>
            </a:rPr>
            <a:t>Kluveromyces</a:t>
          </a:r>
          <a:endParaRPr lang="en-US" sz="5400" b="1" dirty="0" smtClean="0">
            <a:effectLst>
              <a:outerShdw blurRad="38100" dist="38100" dir="2700000" algn="tl">
                <a:srgbClr val="000000">
                  <a:alpha val="43137"/>
                </a:srgbClr>
              </a:outerShdw>
            </a:effectLst>
            <a:latin typeface="+mn-lt"/>
          </a:endParaRPr>
        </a:p>
      </dgm:t>
    </dgm:pt>
    <dgm:pt modelId="{483CE2C6-46B3-4BC6-B159-916DEF61419A}" type="parTrans" cxnId="{12323A21-3270-4C40-8CD7-B717EC6A3549}">
      <dgm:prSet/>
      <dgm:spPr/>
      <dgm:t>
        <a:bodyPr/>
        <a:lstStyle/>
        <a:p>
          <a:pPr rtl="1"/>
          <a:endParaRPr lang="ar-EG"/>
        </a:p>
      </dgm:t>
    </dgm:pt>
    <dgm:pt modelId="{5C1651BA-0A35-406E-94F6-34EC3F5753DA}" type="sibTrans" cxnId="{12323A21-3270-4C40-8CD7-B717EC6A3549}">
      <dgm:prSet/>
      <dgm:spPr/>
      <dgm:t>
        <a:bodyPr/>
        <a:lstStyle/>
        <a:p>
          <a:pPr rtl="1"/>
          <a:endParaRPr lang="ar-EG"/>
        </a:p>
      </dgm:t>
    </dgm:pt>
    <dgm:pt modelId="{5B0152BF-9AB1-4BD4-B4F6-B2E725757544}">
      <dgm:prSet custT="1"/>
      <dgm:spPr/>
      <dgm:t>
        <a:bodyPr/>
        <a:lstStyle/>
        <a:p>
          <a:pPr algn="ctr" rtl="1"/>
          <a:r>
            <a:rPr lang="en-US" sz="6000" b="1" dirty="0" smtClean="0">
              <a:effectLst>
                <a:outerShdw blurRad="38100" dist="38100" dir="2700000" algn="tl">
                  <a:srgbClr val="000000">
                    <a:alpha val="43137"/>
                  </a:srgbClr>
                </a:outerShdw>
              </a:effectLst>
            </a:rPr>
            <a:t>Candida</a:t>
          </a:r>
          <a:endParaRPr lang="ar-EG" sz="6000" dirty="0"/>
        </a:p>
      </dgm:t>
    </dgm:pt>
    <dgm:pt modelId="{DBBE9942-7DED-4CE0-9B8E-26AD520A7F0F}" type="parTrans" cxnId="{B22C017D-3F6E-4D2A-A378-E456D27F5246}">
      <dgm:prSet/>
      <dgm:spPr/>
      <dgm:t>
        <a:bodyPr/>
        <a:lstStyle/>
        <a:p>
          <a:pPr rtl="1"/>
          <a:endParaRPr lang="ar-EG"/>
        </a:p>
      </dgm:t>
    </dgm:pt>
    <dgm:pt modelId="{D917B544-523E-4F4F-A0C5-2BAAAC3C3722}" type="sibTrans" cxnId="{B22C017D-3F6E-4D2A-A378-E456D27F5246}">
      <dgm:prSet/>
      <dgm:spPr/>
      <dgm:t>
        <a:bodyPr/>
        <a:lstStyle/>
        <a:p>
          <a:pPr rtl="1"/>
          <a:endParaRPr lang="ar-EG"/>
        </a:p>
      </dgm:t>
    </dgm:pt>
    <dgm:pt modelId="{4F3CA962-F925-4570-BF3D-8CAA4A828575}" type="pres">
      <dgm:prSet presAssocID="{D7B3A535-C6C2-40DE-B6D6-E8522D545D33}" presName="Name0" presStyleCnt="0">
        <dgm:presLayoutVars>
          <dgm:chMax val="7"/>
          <dgm:chPref val="7"/>
          <dgm:dir/>
        </dgm:presLayoutVars>
      </dgm:prSet>
      <dgm:spPr/>
      <dgm:t>
        <a:bodyPr/>
        <a:lstStyle/>
        <a:p>
          <a:pPr rtl="1"/>
          <a:endParaRPr lang="ar-EG"/>
        </a:p>
      </dgm:t>
    </dgm:pt>
    <dgm:pt modelId="{C17CEFD4-0EDE-49BE-A4EB-6927749E7CEB}" type="pres">
      <dgm:prSet presAssocID="{D7B3A535-C6C2-40DE-B6D6-E8522D545D33}" presName="Name1" presStyleCnt="0"/>
      <dgm:spPr/>
      <dgm:t>
        <a:bodyPr/>
        <a:lstStyle/>
        <a:p>
          <a:pPr rtl="1"/>
          <a:endParaRPr lang="ar-EG"/>
        </a:p>
      </dgm:t>
    </dgm:pt>
    <dgm:pt modelId="{C015D5BF-B6C3-4891-A5D2-495D7338AA1C}" type="pres">
      <dgm:prSet presAssocID="{D7B3A535-C6C2-40DE-B6D6-E8522D545D33}" presName="cycle" presStyleCnt="0"/>
      <dgm:spPr/>
      <dgm:t>
        <a:bodyPr/>
        <a:lstStyle/>
        <a:p>
          <a:pPr rtl="1"/>
          <a:endParaRPr lang="ar-EG"/>
        </a:p>
      </dgm:t>
    </dgm:pt>
    <dgm:pt modelId="{737ECDB3-5747-425E-AD39-6E7C6F3304B2}" type="pres">
      <dgm:prSet presAssocID="{D7B3A535-C6C2-40DE-B6D6-E8522D545D33}" presName="srcNode" presStyleLbl="node1" presStyleIdx="0" presStyleCnt="5"/>
      <dgm:spPr/>
      <dgm:t>
        <a:bodyPr/>
        <a:lstStyle/>
        <a:p>
          <a:pPr rtl="1"/>
          <a:endParaRPr lang="ar-EG"/>
        </a:p>
      </dgm:t>
    </dgm:pt>
    <dgm:pt modelId="{31687C3F-0661-4598-A7D5-AE8282520901}" type="pres">
      <dgm:prSet presAssocID="{D7B3A535-C6C2-40DE-B6D6-E8522D545D33}" presName="conn" presStyleLbl="parChTrans1D2" presStyleIdx="0" presStyleCnt="1"/>
      <dgm:spPr/>
      <dgm:t>
        <a:bodyPr/>
        <a:lstStyle/>
        <a:p>
          <a:pPr rtl="1"/>
          <a:endParaRPr lang="ar-EG"/>
        </a:p>
      </dgm:t>
    </dgm:pt>
    <dgm:pt modelId="{6130ECD0-15C9-440E-AF5D-D5C7DEEC728E}" type="pres">
      <dgm:prSet presAssocID="{D7B3A535-C6C2-40DE-B6D6-E8522D545D33}" presName="extraNode" presStyleLbl="node1" presStyleIdx="0" presStyleCnt="5"/>
      <dgm:spPr/>
      <dgm:t>
        <a:bodyPr/>
        <a:lstStyle/>
        <a:p>
          <a:pPr rtl="1"/>
          <a:endParaRPr lang="ar-EG"/>
        </a:p>
      </dgm:t>
    </dgm:pt>
    <dgm:pt modelId="{D71D7F9D-70E2-4503-992B-8067798E486F}" type="pres">
      <dgm:prSet presAssocID="{D7B3A535-C6C2-40DE-B6D6-E8522D545D33}" presName="dstNode" presStyleLbl="node1" presStyleIdx="0" presStyleCnt="5"/>
      <dgm:spPr/>
      <dgm:t>
        <a:bodyPr/>
        <a:lstStyle/>
        <a:p>
          <a:pPr rtl="1"/>
          <a:endParaRPr lang="ar-EG"/>
        </a:p>
      </dgm:t>
    </dgm:pt>
    <dgm:pt modelId="{C48BE704-9BF7-4375-BBD4-300851D0290F}" type="pres">
      <dgm:prSet presAssocID="{A248A7D3-7E34-4D24-90CB-5247AF5C3B03}" presName="text_1" presStyleLbl="node1" presStyleIdx="0" presStyleCnt="5" custScaleY="120502" custLinFactNeighborX="648" custLinFactNeighborY="-19127">
        <dgm:presLayoutVars>
          <dgm:bulletEnabled val="1"/>
        </dgm:presLayoutVars>
      </dgm:prSet>
      <dgm:spPr/>
      <dgm:t>
        <a:bodyPr/>
        <a:lstStyle/>
        <a:p>
          <a:pPr rtl="1"/>
          <a:endParaRPr lang="ar-EG"/>
        </a:p>
      </dgm:t>
    </dgm:pt>
    <dgm:pt modelId="{55FC60FD-63BE-423D-8605-1CB01C8BA2EB}" type="pres">
      <dgm:prSet presAssocID="{A248A7D3-7E34-4D24-90CB-5247AF5C3B03}" presName="accent_1" presStyleCnt="0"/>
      <dgm:spPr/>
      <dgm:t>
        <a:bodyPr/>
        <a:lstStyle/>
        <a:p>
          <a:pPr rtl="1"/>
          <a:endParaRPr lang="ar-EG"/>
        </a:p>
      </dgm:t>
    </dgm:pt>
    <dgm:pt modelId="{BA4438E6-A3E9-46A5-96BB-EBD6CB295FBA}" type="pres">
      <dgm:prSet presAssocID="{A248A7D3-7E34-4D24-90CB-5247AF5C3B03}" presName="accentRepeatNode" presStyleLbl="solidFgAcc1" presStyleIdx="0" presStyleCnt="5" custScaleX="101732" custScaleY="98850" custLinFactNeighborX="15424" custLinFactNeighborY="-5841"/>
      <dgm:spPr/>
      <dgm:t>
        <a:bodyPr/>
        <a:lstStyle/>
        <a:p>
          <a:pPr rtl="1"/>
          <a:endParaRPr lang="ar-EG"/>
        </a:p>
      </dgm:t>
    </dgm:pt>
    <dgm:pt modelId="{CA0B3D8F-6316-431B-822A-06C8564EE0C8}" type="pres">
      <dgm:prSet presAssocID="{D635ADA6-2DBD-4953-AB39-B2C30FB6C004}" presName="text_2" presStyleLbl="node1" presStyleIdx="1" presStyleCnt="5">
        <dgm:presLayoutVars>
          <dgm:bulletEnabled val="1"/>
        </dgm:presLayoutVars>
      </dgm:prSet>
      <dgm:spPr/>
      <dgm:t>
        <a:bodyPr/>
        <a:lstStyle/>
        <a:p>
          <a:pPr rtl="1"/>
          <a:endParaRPr lang="ar-EG"/>
        </a:p>
      </dgm:t>
    </dgm:pt>
    <dgm:pt modelId="{25119303-A641-4431-9EE8-C7C259F7BB02}" type="pres">
      <dgm:prSet presAssocID="{D635ADA6-2DBD-4953-AB39-B2C30FB6C004}" presName="accent_2" presStyleCnt="0"/>
      <dgm:spPr/>
      <dgm:t>
        <a:bodyPr/>
        <a:lstStyle/>
        <a:p>
          <a:pPr rtl="1"/>
          <a:endParaRPr lang="ar-EG"/>
        </a:p>
      </dgm:t>
    </dgm:pt>
    <dgm:pt modelId="{80AE9A1D-1D74-4DC5-B80A-A9A2A474ADD0}" type="pres">
      <dgm:prSet presAssocID="{D635ADA6-2DBD-4953-AB39-B2C30FB6C004}" presName="accentRepeatNode" presStyleLbl="solidFgAcc1" presStyleIdx="1" presStyleCnt="5" custLinFactNeighborX="-1587" custLinFactNeighborY="-9922"/>
      <dgm:spPr/>
      <dgm:t>
        <a:bodyPr/>
        <a:lstStyle/>
        <a:p>
          <a:pPr rtl="1"/>
          <a:endParaRPr lang="ar-EG"/>
        </a:p>
      </dgm:t>
    </dgm:pt>
    <dgm:pt modelId="{DDFB983F-D429-48FA-BB61-EB91533ED680}" type="pres">
      <dgm:prSet presAssocID="{5D253185-91D5-4C17-B721-528022113E32}" presName="text_3" presStyleLbl="node1" presStyleIdx="2" presStyleCnt="5">
        <dgm:presLayoutVars>
          <dgm:bulletEnabled val="1"/>
        </dgm:presLayoutVars>
      </dgm:prSet>
      <dgm:spPr/>
      <dgm:t>
        <a:bodyPr/>
        <a:lstStyle/>
        <a:p>
          <a:pPr rtl="1"/>
          <a:endParaRPr lang="ar-EG"/>
        </a:p>
      </dgm:t>
    </dgm:pt>
    <dgm:pt modelId="{EC9AEC2C-3609-4A28-96FE-0A23E8EE3CEF}" type="pres">
      <dgm:prSet presAssocID="{5D253185-91D5-4C17-B721-528022113E32}" presName="accent_3" presStyleCnt="0"/>
      <dgm:spPr/>
      <dgm:t>
        <a:bodyPr/>
        <a:lstStyle/>
        <a:p>
          <a:pPr rtl="1"/>
          <a:endParaRPr lang="ar-EG"/>
        </a:p>
      </dgm:t>
    </dgm:pt>
    <dgm:pt modelId="{EF2D4AF8-2F40-451E-B3A1-7604BA27E265}" type="pres">
      <dgm:prSet presAssocID="{5D253185-91D5-4C17-B721-528022113E32}" presName="accentRepeatNode" presStyleLbl="solidFgAcc1" presStyleIdx="2" presStyleCnt="5"/>
      <dgm:spPr/>
      <dgm:t>
        <a:bodyPr/>
        <a:lstStyle/>
        <a:p>
          <a:pPr rtl="1"/>
          <a:endParaRPr lang="ar-EG"/>
        </a:p>
      </dgm:t>
    </dgm:pt>
    <dgm:pt modelId="{EC441FA9-CB03-42C3-96AD-0F60FF50001F}" type="pres">
      <dgm:prSet presAssocID="{5B0152BF-9AB1-4BD4-B4F6-B2E725757544}" presName="text_4" presStyleLbl="node1" presStyleIdx="3" presStyleCnt="5">
        <dgm:presLayoutVars>
          <dgm:bulletEnabled val="1"/>
        </dgm:presLayoutVars>
      </dgm:prSet>
      <dgm:spPr/>
      <dgm:t>
        <a:bodyPr/>
        <a:lstStyle/>
        <a:p>
          <a:pPr rtl="1"/>
          <a:endParaRPr lang="ar-EG"/>
        </a:p>
      </dgm:t>
    </dgm:pt>
    <dgm:pt modelId="{FC47D01A-015B-4760-8024-F21541A21240}" type="pres">
      <dgm:prSet presAssocID="{5B0152BF-9AB1-4BD4-B4F6-B2E725757544}" presName="accent_4" presStyleCnt="0"/>
      <dgm:spPr/>
      <dgm:t>
        <a:bodyPr/>
        <a:lstStyle/>
        <a:p>
          <a:pPr rtl="1"/>
          <a:endParaRPr lang="ar-EG"/>
        </a:p>
      </dgm:t>
    </dgm:pt>
    <dgm:pt modelId="{D8A075B8-8559-48AF-943D-ED38C73E985F}" type="pres">
      <dgm:prSet presAssocID="{5B0152BF-9AB1-4BD4-B4F6-B2E725757544}" presName="accentRepeatNode" presStyleLbl="solidFgAcc1" presStyleIdx="3" presStyleCnt="5"/>
      <dgm:spPr/>
      <dgm:t>
        <a:bodyPr/>
        <a:lstStyle/>
        <a:p>
          <a:pPr rtl="1"/>
          <a:endParaRPr lang="ar-EG"/>
        </a:p>
      </dgm:t>
    </dgm:pt>
    <dgm:pt modelId="{4542C04F-735D-4A2B-8D77-63DBDA43171E}" type="pres">
      <dgm:prSet presAssocID="{626CBA71-5475-4020-939B-512060298459}" presName="text_5" presStyleLbl="node1" presStyleIdx="4" presStyleCnt="5">
        <dgm:presLayoutVars>
          <dgm:bulletEnabled val="1"/>
        </dgm:presLayoutVars>
      </dgm:prSet>
      <dgm:spPr/>
      <dgm:t>
        <a:bodyPr/>
        <a:lstStyle/>
        <a:p>
          <a:pPr rtl="1"/>
          <a:endParaRPr lang="ar-EG"/>
        </a:p>
      </dgm:t>
    </dgm:pt>
    <dgm:pt modelId="{8B40DBA7-847A-434E-AD41-983472C1BDE0}" type="pres">
      <dgm:prSet presAssocID="{626CBA71-5475-4020-939B-512060298459}" presName="accent_5" presStyleCnt="0"/>
      <dgm:spPr/>
      <dgm:t>
        <a:bodyPr/>
        <a:lstStyle/>
        <a:p>
          <a:pPr rtl="1"/>
          <a:endParaRPr lang="ar-EG"/>
        </a:p>
      </dgm:t>
    </dgm:pt>
    <dgm:pt modelId="{1EB4029F-5C30-46DD-8F66-C3DF82AE9531}" type="pres">
      <dgm:prSet presAssocID="{626CBA71-5475-4020-939B-512060298459}" presName="accentRepeatNode" presStyleLbl="solidFgAcc1" presStyleIdx="4" presStyleCnt="5"/>
      <dgm:spPr/>
      <dgm:t>
        <a:bodyPr/>
        <a:lstStyle/>
        <a:p>
          <a:pPr rtl="1"/>
          <a:endParaRPr lang="ar-EG"/>
        </a:p>
      </dgm:t>
    </dgm:pt>
  </dgm:ptLst>
  <dgm:cxnLst>
    <dgm:cxn modelId="{F75FC5E3-D60F-43BE-9DBD-AF047FFB0F48}" srcId="{D7B3A535-C6C2-40DE-B6D6-E8522D545D33}" destId="{626CBA71-5475-4020-939B-512060298459}" srcOrd="4" destOrd="0" parTransId="{B9CC8CA9-1A82-4994-8609-CC35230465E8}" sibTransId="{C1F580E8-1723-4392-B212-DE79088F63D8}"/>
    <dgm:cxn modelId="{8FD54861-FFD9-4991-89C6-08D9A6851D2E}" type="presOf" srcId="{626CBA71-5475-4020-939B-512060298459}" destId="{4542C04F-735D-4A2B-8D77-63DBDA43171E}" srcOrd="0" destOrd="0" presId="urn:microsoft.com/office/officeart/2008/layout/VerticalCurvedList"/>
    <dgm:cxn modelId="{E94FCA6D-B5E1-4288-834F-ACB8D06D11DB}" srcId="{D7B3A535-C6C2-40DE-B6D6-E8522D545D33}" destId="{D635ADA6-2DBD-4953-AB39-B2C30FB6C004}" srcOrd="1" destOrd="0" parTransId="{D7698B6C-03F7-4C7A-946A-6E8FC494E087}" sibTransId="{433BED1E-0DF4-47CD-BF96-7D79B155933D}"/>
    <dgm:cxn modelId="{AD657846-10E2-4235-8CC9-AE01D6987686}" type="presOf" srcId="{A248A7D3-7E34-4D24-90CB-5247AF5C3B03}" destId="{C48BE704-9BF7-4375-BBD4-300851D0290F}" srcOrd="0" destOrd="0" presId="urn:microsoft.com/office/officeart/2008/layout/VerticalCurvedList"/>
    <dgm:cxn modelId="{8CE9228F-01C1-4E99-9FE6-893892910B67}" type="presOf" srcId="{5D253185-91D5-4C17-B721-528022113E32}" destId="{DDFB983F-D429-48FA-BB61-EB91533ED680}" srcOrd="0" destOrd="0" presId="urn:microsoft.com/office/officeart/2008/layout/VerticalCurvedList"/>
    <dgm:cxn modelId="{12323A21-3270-4C40-8CD7-B717EC6A3549}" srcId="{D7B3A535-C6C2-40DE-B6D6-E8522D545D33}" destId="{5D253185-91D5-4C17-B721-528022113E32}" srcOrd="2" destOrd="0" parTransId="{483CE2C6-46B3-4BC6-B159-916DEF61419A}" sibTransId="{5C1651BA-0A35-406E-94F6-34EC3F5753DA}"/>
    <dgm:cxn modelId="{33751387-7E35-4226-8AF5-31045B2C802A}" type="presOf" srcId="{D7B3A535-C6C2-40DE-B6D6-E8522D545D33}" destId="{4F3CA962-F925-4570-BF3D-8CAA4A828575}" srcOrd="0" destOrd="0" presId="urn:microsoft.com/office/officeart/2008/layout/VerticalCurvedList"/>
    <dgm:cxn modelId="{97D7F863-EF9D-4468-AA2D-D1189F07580C}" type="presOf" srcId="{D635ADA6-2DBD-4953-AB39-B2C30FB6C004}" destId="{CA0B3D8F-6316-431B-822A-06C8564EE0C8}" srcOrd="0" destOrd="0" presId="urn:microsoft.com/office/officeart/2008/layout/VerticalCurvedList"/>
    <dgm:cxn modelId="{B22C017D-3F6E-4D2A-A378-E456D27F5246}" srcId="{D7B3A535-C6C2-40DE-B6D6-E8522D545D33}" destId="{5B0152BF-9AB1-4BD4-B4F6-B2E725757544}" srcOrd="3" destOrd="0" parTransId="{DBBE9942-7DED-4CE0-9B8E-26AD520A7F0F}" sibTransId="{D917B544-523E-4F4F-A0C5-2BAAAC3C3722}"/>
    <dgm:cxn modelId="{9629E1E9-ECBA-4AD1-A8E1-96B43195C470}" type="presOf" srcId="{913BB651-1B23-4EB5-A8E0-5D634E890B87}" destId="{31687C3F-0661-4598-A7D5-AE8282520901}" srcOrd="0" destOrd="0" presId="urn:microsoft.com/office/officeart/2008/layout/VerticalCurvedList"/>
    <dgm:cxn modelId="{2AED9EAF-DF7C-4255-B34C-B4F4614BDD03}" type="presOf" srcId="{5B0152BF-9AB1-4BD4-B4F6-B2E725757544}" destId="{EC441FA9-CB03-42C3-96AD-0F60FF50001F}" srcOrd="0" destOrd="0" presId="urn:microsoft.com/office/officeart/2008/layout/VerticalCurvedList"/>
    <dgm:cxn modelId="{22E9EEF5-EEAC-4B7E-AEF5-B7BBBC151102}" srcId="{D7B3A535-C6C2-40DE-B6D6-E8522D545D33}" destId="{A248A7D3-7E34-4D24-90CB-5247AF5C3B03}" srcOrd="0" destOrd="0" parTransId="{A4EE18D1-FE0D-4B7A-9F67-01DF005ADDC6}" sibTransId="{913BB651-1B23-4EB5-A8E0-5D634E890B87}"/>
    <dgm:cxn modelId="{44D1D54F-02C6-4ED0-9ADB-67C62DCF81AD}" type="presParOf" srcId="{4F3CA962-F925-4570-BF3D-8CAA4A828575}" destId="{C17CEFD4-0EDE-49BE-A4EB-6927749E7CEB}" srcOrd="0" destOrd="0" presId="urn:microsoft.com/office/officeart/2008/layout/VerticalCurvedList"/>
    <dgm:cxn modelId="{464EFDAC-C4F9-4075-BD94-CE15C61028CA}" type="presParOf" srcId="{C17CEFD4-0EDE-49BE-A4EB-6927749E7CEB}" destId="{C015D5BF-B6C3-4891-A5D2-495D7338AA1C}" srcOrd="0" destOrd="0" presId="urn:microsoft.com/office/officeart/2008/layout/VerticalCurvedList"/>
    <dgm:cxn modelId="{693E3D8A-1C57-4608-8B51-C2B2E0084B37}" type="presParOf" srcId="{C015D5BF-B6C3-4891-A5D2-495D7338AA1C}" destId="{737ECDB3-5747-425E-AD39-6E7C6F3304B2}" srcOrd="0" destOrd="0" presId="urn:microsoft.com/office/officeart/2008/layout/VerticalCurvedList"/>
    <dgm:cxn modelId="{FF5BEABE-5DEB-42CB-BE2C-7F025F9A86B3}" type="presParOf" srcId="{C015D5BF-B6C3-4891-A5D2-495D7338AA1C}" destId="{31687C3F-0661-4598-A7D5-AE8282520901}" srcOrd="1" destOrd="0" presId="urn:microsoft.com/office/officeart/2008/layout/VerticalCurvedList"/>
    <dgm:cxn modelId="{B5B7816F-BE1C-4F81-9DC1-849D65A66BE3}" type="presParOf" srcId="{C015D5BF-B6C3-4891-A5D2-495D7338AA1C}" destId="{6130ECD0-15C9-440E-AF5D-D5C7DEEC728E}" srcOrd="2" destOrd="0" presId="urn:microsoft.com/office/officeart/2008/layout/VerticalCurvedList"/>
    <dgm:cxn modelId="{9DB266B0-30FA-4B52-BEE4-1F393069A851}" type="presParOf" srcId="{C015D5BF-B6C3-4891-A5D2-495D7338AA1C}" destId="{D71D7F9D-70E2-4503-992B-8067798E486F}" srcOrd="3" destOrd="0" presId="urn:microsoft.com/office/officeart/2008/layout/VerticalCurvedList"/>
    <dgm:cxn modelId="{0F896BE4-BECB-4DCD-90E5-99EEF80D2F07}" type="presParOf" srcId="{C17CEFD4-0EDE-49BE-A4EB-6927749E7CEB}" destId="{C48BE704-9BF7-4375-BBD4-300851D0290F}" srcOrd="1" destOrd="0" presId="urn:microsoft.com/office/officeart/2008/layout/VerticalCurvedList"/>
    <dgm:cxn modelId="{B9A88671-6D07-4841-8EE0-75DAE6448261}" type="presParOf" srcId="{C17CEFD4-0EDE-49BE-A4EB-6927749E7CEB}" destId="{55FC60FD-63BE-423D-8605-1CB01C8BA2EB}" srcOrd="2" destOrd="0" presId="urn:microsoft.com/office/officeart/2008/layout/VerticalCurvedList"/>
    <dgm:cxn modelId="{9A3F4033-856B-4F0C-8C3C-7DD9F5BBAB1B}" type="presParOf" srcId="{55FC60FD-63BE-423D-8605-1CB01C8BA2EB}" destId="{BA4438E6-A3E9-46A5-96BB-EBD6CB295FBA}" srcOrd="0" destOrd="0" presId="urn:microsoft.com/office/officeart/2008/layout/VerticalCurvedList"/>
    <dgm:cxn modelId="{3497437E-1381-4452-8F78-B3EA636419C8}" type="presParOf" srcId="{C17CEFD4-0EDE-49BE-A4EB-6927749E7CEB}" destId="{CA0B3D8F-6316-431B-822A-06C8564EE0C8}" srcOrd="3" destOrd="0" presId="urn:microsoft.com/office/officeart/2008/layout/VerticalCurvedList"/>
    <dgm:cxn modelId="{DD6417BA-429C-4ACD-9886-0EEF3D9A7739}" type="presParOf" srcId="{C17CEFD4-0EDE-49BE-A4EB-6927749E7CEB}" destId="{25119303-A641-4431-9EE8-C7C259F7BB02}" srcOrd="4" destOrd="0" presId="urn:microsoft.com/office/officeart/2008/layout/VerticalCurvedList"/>
    <dgm:cxn modelId="{30B57FDA-182D-4FDD-BCF3-5B2335690FF6}" type="presParOf" srcId="{25119303-A641-4431-9EE8-C7C259F7BB02}" destId="{80AE9A1D-1D74-4DC5-B80A-A9A2A474ADD0}" srcOrd="0" destOrd="0" presId="urn:microsoft.com/office/officeart/2008/layout/VerticalCurvedList"/>
    <dgm:cxn modelId="{5F0CD811-0C10-469B-817A-8456317F723A}" type="presParOf" srcId="{C17CEFD4-0EDE-49BE-A4EB-6927749E7CEB}" destId="{DDFB983F-D429-48FA-BB61-EB91533ED680}" srcOrd="5" destOrd="0" presId="urn:microsoft.com/office/officeart/2008/layout/VerticalCurvedList"/>
    <dgm:cxn modelId="{5CA24FE4-98F3-4D0A-8B33-C69A27CDB322}" type="presParOf" srcId="{C17CEFD4-0EDE-49BE-A4EB-6927749E7CEB}" destId="{EC9AEC2C-3609-4A28-96FE-0A23E8EE3CEF}" srcOrd="6" destOrd="0" presId="urn:microsoft.com/office/officeart/2008/layout/VerticalCurvedList"/>
    <dgm:cxn modelId="{A8CC11A3-F338-4711-A840-B6CD3E833A26}" type="presParOf" srcId="{EC9AEC2C-3609-4A28-96FE-0A23E8EE3CEF}" destId="{EF2D4AF8-2F40-451E-B3A1-7604BA27E265}" srcOrd="0" destOrd="0" presId="urn:microsoft.com/office/officeart/2008/layout/VerticalCurvedList"/>
    <dgm:cxn modelId="{01E309C3-9583-4A5D-9809-4BB648B91373}" type="presParOf" srcId="{C17CEFD4-0EDE-49BE-A4EB-6927749E7CEB}" destId="{EC441FA9-CB03-42C3-96AD-0F60FF50001F}" srcOrd="7" destOrd="0" presId="urn:microsoft.com/office/officeart/2008/layout/VerticalCurvedList"/>
    <dgm:cxn modelId="{EA2828FD-C621-4E4D-8B8A-CD2169A9D749}" type="presParOf" srcId="{C17CEFD4-0EDE-49BE-A4EB-6927749E7CEB}" destId="{FC47D01A-015B-4760-8024-F21541A21240}" srcOrd="8" destOrd="0" presId="urn:microsoft.com/office/officeart/2008/layout/VerticalCurvedList"/>
    <dgm:cxn modelId="{3C1C6C51-4F5B-47F0-9810-6D878B1DF13B}" type="presParOf" srcId="{FC47D01A-015B-4760-8024-F21541A21240}" destId="{D8A075B8-8559-48AF-943D-ED38C73E985F}" srcOrd="0" destOrd="0" presId="urn:microsoft.com/office/officeart/2008/layout/VerticalCurvedList"/>
    <dgm:cxn modelId="{41929FE3-7176-45DE-A1E8-00183E1E97D8}" type="presParOf" srcId="{C17CEFD4-0EDE-49BE-A4EB-6927749E7CEB}" destId="{4542C04F-735D-4A2B-8D77-63DBDA43171E}" srcOrd="9" destOrd="0" presId="urn:microsoft.com/office/officeart/2008/layout/VerticalCurvedList"/>
    <dgm:cxn modelId="{4C422E9F-D471-4515-85D4-F6AE76A680E0}" type="presParOf" srcId="{C17CEFD4-0EDE-49BE-A4EB-6927749E7CEB}" destId="{8B40DBA7-847A-434E-AD41-983472C1BDE0}" srcOrd="10" destOrd="0" presId="urn:microsoft.com/office/officeart/2008/layout/VerticalCurvedList"/>
    <dgm:cxn modelId="{D81C0645-BFDC-41BF-A67C-4280D93CAD47}" type="presParOf" srcId="{8B40DBA7-847A-434E-AD41-983472C1BDE0}" destId="{1EB4029F-5C30-46DD-8F66-C3DF82AE95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7C3F-0661-4598-A7D5-AE8282520901}">
      <dsp:nvSpPr>
        <dsp:cNvPr id="0" name=""/>
        <dsp:cNvSpPr/>
      </dsp:nvSpPr>
      <dsp:spPr>
        <a:xfrm>
          <a:off x="-6325016" y="-967517"/>
          <a:ext cx="7528739" cy="7528739"/>
        </a:xfrm>
        <a:prstGeom prst="blockArc">
          <a:avLst>
            <a:gd name="adj1" fmla="val 18900000"/>
            <a:gd name="adj2" fmla="val 2700000"/>
            <a:gd name="adj3" fmla="val 287"/>
          </a:avLst>
        </a:prstGeom>
        <a:noFill/>
        <a:ln w="26425"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8BE704-9BF7-4375-BBD4-300851D0290F}">
      <dsp:nvSpPr>
        <dsp:cNvPr id="0" name=""/>
        <dsp:cNvSpPr/>
      </dsp:nvSpPr>
      <dsp:spPr>
        <a:xfrm>
          <a:off x="576097" y="144014"/>
          <a:ext cx="7747689" cy="842835"/>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178" tIns="144780" rIns="144780" bIns="144780" numCol="1" spcCol="1270" anchor="ctr" anchorCtr="0">
          <a:noAutofit/>
        </a:bodyPr>
        <a:lstStyle/>
        <a:p>
          <a:pPr lvl="0" algn="ctr" defTabSz="2533650" rtl="1">
            <a:lnSpc>
              <a:spcPct val="90000"/>
            </a:lnSpc>
            <a:spcBef>
              <a:spcPct val="0"/>
            </a:spcBef>
            <a:spcAft>
              <a:spcPct val="35000"/>
            </a:spcAft>
          </a:pPr>
          <a:r>
            <a:rPr lang="en-US" sz="5700" b="1" kern="1200" dirty="0" smtClean="0">
              <a:effectLst>
                <a:outerShdw blurRad="38100" dist="38100" dir="2700000" algn="tl">
                  <a:srgbClr val="000000">
                    <a:alpha val="43137"/>
                  </a:srgbClr>
                </a:outerShdw>
              </a:effectLst>
            </a:rPr>
            <a:t>Sac</a:t>
          </a:r>
          <a:r>
            <a:rPr lang="en-US" sz="5700" b="1" kern="1200" dirty="0" smtClean="0">
              <a:effectLst>
                <a:outerShdw blurRad="38100" dist="38100" dir="2700000" algn="tl">
                  <a:srgbClr val="000000">
                    <a:alpha val="43137"/>
                  </a:srgbClr>
                </a:outerShdw>
              </a:effectLst>
              <a:latin typeface="+mn-lt"/>
            </a:rPr>
            <a:t>charomyce</a:t>
          </a:r>
          <a:r>
            <a:rPr lang="en-US" sz="5700" b="1" kern="1200" dirty="0" smtClean="0">
              <a:effectLst>
                <a:outerShdw blurRad="38100" dist="38100" dir="2700000" algn="tl">
                  <a:srgbClr val="000000">
                    <a:alpha val="43137"/>
                  </a:srgbClr>
                </a:outerShdw>
              </a:effectLst>
            </a:rPr>
            <a:t>s</a:t>
          </a:r>
          <a:r>
            <a:rPr lang="en-US" sz="5700" kern="1200" dirty="0" smtClean="0">
              <a:effectLst>
                <a:outerShdw blurRad="38100" dist="38100" dir="2700000" algn="tl">
                  <a:srgbClr val="000000">
                    <a:alpha val="43137"/>
                  </a:srgbClr>
                </a:outerShdw>
              </a:effectLst>
            </a:rPr>
            <a:t> </a:t>
          </a:r>
          <a:endParaRPr lang="ar-EG" sz="5700" b="0" kern="1200" dirty="0">
            <a:effectLst>
              <a:outerShdw blurRad="38100" dist="38100" dir="2700000" algn="tl">
                <a:srgbClr val="000000">
                  <a:alpha val="43137"/>
                </a:srgbClr>
              </a:outerShdw>
            </a:effectLst>
          </a:endParaRPr>
        </a:p>
      </dsp:txBody>
      <dsp:txXfrm>
        <a:off x="576097" y="144014"/>
        <a:ext cx="7747689" cy="842835"/>
      </dsp:txXfrm>
    </dsp:sp>
    <dsp:sp modelId="{BA4438E6-A3E9-46A5-96BB-EBD6CB295FBA}">
      <dsp:nvSpPr>
        <dsp:cNvPr id="0" name=""/>
        <dsp:cNvSpPr/>
      </dsp:nvSpPr>
      <dsp:spPr>
        <a:xfrm>
          <a:off x="216024" y="216024"/>
          <a:ext cx="889438" cy="864241"/>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A0B3D8F-6316-431B-822A-06C8564EE0C8}">
      <dsp:nvSpPr>
        <dsp:cNvPr id="0" name=""/>
        <dsp:cNvSpPr/>
      </dsp:nvSpPr>
      <dsp:spPr>
        <a:xfrm>
          <a:off x="1027088" y="1398314"/>
          <a:ext cx="7246493" cy="699436"/>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178" tIns="137160" rIns="137160" bIns="137160" numCol="1" spcCol="1270" anchor="ctr" anchorCtr="0">
          <a:noAutofit/>
        </a:bodyPr>
        <a:lstStyle/>
        <a:p>
          <a:pPr lvl="0" algn="ctr" defTabSz="2400300" rtl="1">
            <a:lnSpc>
              <a:spcPct val="90000"/>
            </a:lnSpc>
            <a:spcBef>
              <a:spcPct val="0"/>
            </a:spcBef>
            <a:spcAft>
              <a:spcPct val="35000"/>
            </a:spcAft>
          </a:pPr>
          <a:r>
            <a:rPr lang="en-US" sz="5400" b="1" kern="1200" dirty="0" err="1" smtClean="0">
              <a:effectLst>
                <a:outerShdw blurRad="38100" dist="38100" dir="2700000" algn="tl">
                  <a:srgbClr val="000000">
                    <a:alpha val="43137"/>
                  </a:srgbClr>
                </a:outerShdw>
              </a:effectLst>
            </a:rPr>
            <a:t>Deba</a:t>
          </a:r>
          <a:r>
            <a:rPr lang="en-US" sz="5400" b="1" kern="1200" dirty="0" err="1" smtClean="0">
              <a:effectLst>
                <a:outerShdw blurRad="38100" dist="38100" dir="2700000" algn="tl">
                  <a:srgbClr val="000000">
                    <a:alpha val="43137"/>
                  </a:srgbClr>
                </a:outerShdw>
              </a:effectLst>
              <a:latin typeface="+mn-lt"/>
            </a:rPr>
            <a:t>ry</a:t>
          </a:r>
          <a:r>
            <a:rPr lang="en-US" sz="5400" b="1" kern="1200" dirty="0" err="1" smtClean="0">
              <a:effectLst>
                <a:outerShdw blurRad="38100" dist="38100" dir="2700000" algn="tl">
                  <a:srgbClr val="000000">
                    <a:alpha val="43137"/>
                  </a:srgbClr>
                </a:outerShdw>
              </a:effectLst>
            </a:rPr>
            <a:t>omyces</a:t>
          </a:r>
          <a:endParaRPr lang="ar-EG" sz="5400" b="1" kern="1200" dirty="0" smtClean="0">
            <a:effectLst>
              <a:outerShdw blurRad="38100" dist="38100" dir="2700000" algn="tl">
                <a:srgbClr val="000000">
                  <a:alpha val="43137"/>
                </a:srgbClr>
              </a:outerShdw>
            </a:effectLst>
          </a:endParaRPr>
        </a:p>
      </dsp:txBody>
      <dsp:txXfrm>
        <a:off x="1027088" y="1398314"/>
        <a:ext cx="7246493" cy="699436"/>
      </dsp:txXfrm>
    </dsp:sp>
    <dsp:sp modelId="{80AE9A1D-1D74-4DC5-B80A-A9A2A474ADD0}">
      <dsp:nvSpPr>
        <dsp:cNvPr id="0" name=""/>
        <dsp:cNvSpPr/>
      </dsp:nvSpPr>
      <dsp:spPr>
        <a:xfrm>
          <a:off x="576065" y="1224137"/>
          <a:ext cx="874296" cy="87429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DFB983F-D429-48FA-BB61-EB91533ED680}">
      <dsp:nvSpPr>
        <dsp:cNvPr id="0" name=""/>
        <dsp:cNvSpPr/>
      </dsp:nvSpPr>
      <dsp:spPr>
        <a:xfrm>
          <a:off x="1180915" y="2447134"/>
          <a:ext cx="7092666" cy="699436"/>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178" tIns="137160" rIns="137160" bIns="137160" numCol="1" spcCol="1270" anchor="ctr" anchorCtr="0">
          <a:noAutofit/>
        </a:bodyPr>
        <a:lstStyle/>
        <a:p>
          <a:pPr lvl="0" algn="ctr" defTabSz="2400300" rtl="1">
            <a:lnSpc>
              <a:spcPct val="90000"/>
            </a:lnSpc>
            <a:spcBef>
              <a:spcPct val="0"/>
            </a:spcBef>
            <a:spcAft>
              <a:spcPct val="35000"/>
            </a:spcAft>
          </a:pPr>
          <a:r>
            <a:rPr lang="en-US" sz="5400" b="1" kern="1200" dirty="0" smtClean="0">
              <a:effectLst>
                <a:outerShdw blurRad="38100" dist="38100" dir="2700000" algn="tl">
                  <a:srgbClr val="000000">
                    <a:alpha val="43137"/>
                  </a:srgbClr>
                </a:outerShdw>
              </a:effectLst>
              <a:latin typeface="+mn-lt"/>
            </a:rPr>
            <a:t> </a:t>
          </a:r>
          <a:r>
            <a:rPr lang="en-US" sz="5400" b="1" kern="1200" dirty="0" err="1" smtClean="0">
              <a:effectLst>
                <a:outerShdw blurRad="38100" dist="38100" dir="2700000" algn="tl">
                  <a:srgbClr val="000000">
                    <a:alpha val="43137"/>
                  </a:srgbClr>
                </a:outerShdw>
              </a:effectLst>
              <a:latin typeface="+mn-lt"/>
            </a:rPr>
            <a:t>Kluveromyces</a:t>
          </a:r>
          <a:endParaRPr lang="en-US" sz="5400" b="1" kern="1200" dirty="0" smtClean="0">
            <a:effectLst>
              <a:outerShdw blurRad="38100" dist="38100" dir="2700000" algn="tl">
                <a:srgbClr val="000000">
                  <a:alpha val="43137"/>
                </a:srgbClr>
              </a:outerShdw>
            </a:effectLst>
            <a:latin typeface="+mn-lt"/>
          </a:endParaRPr>
        </a:p>
      </dsp:txBody>
      <dsp:txXfrm>
        <a:off x="1180915" y="2447134"/>
        <a:ext cx="7092666" cy="699436"/>
      </dsp:txXfrm>
    </dsp:sp>
    <dsp:sp modelId="{EF2D4AF8-2F40-451E-B3A1-7604BA27E265}">
      <dsp:nvSpPr>
        <dsp:cNvPr id="0" name=""/>
        <dsp:cNvSpPr/>
      </dsp:nvSpPr>
      <dsp:spPr>
        <a:xfrm>
          <a:off x="743767" y="2359704"/>
          <a:ext cx="874296" cy="87429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441FA9-CB03-42C3-96AD-0F60FF50001F}">
      <dsp:nvSpPr>
        <dsp:cNvPr id="0" name=""/>
        <dsp:cNvSpPr/>
      </dsp:nvSpPr>
      <dsp:spPr>
        <a:xfrm>
          <a:off x="1027088" y="3495953"/>
          <a:ext cx="7246493" cy="699436"/>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178" tIns="152400" rIns="152400" bIns="152400" numCol="1" spcCol="1270" anchor="ctr" anchorCtr="0">
          <a:noAutofit/>
        </a:bodyPr>
        <a:lstStyle/>
        <a:p>
          <a:pPr lvl="0" algn="ctr" defTabSz="2667000" rtl="1">
            <a:lnSpc>
              <a:spcPct val="90000"/>
            </a:lnSpc>
            <a:spcBef>
              <a:spcPct val="0"/>
            </a:spcBef>
            <a:spcAft>
              <a:spcPct val="35000"/>
            </a:spcAft>
          </a:pPr>
          <a:r>
            <a:rPr lang="en-US" sz="6000" b="1" kern="1200" dirty="0" smtClean="0">
              <a:effectLst>
                <a:outerShdw blurRad="38100" dist="38100" dir="2700000" algn="tl">
                  <a:srgbClr val="000000">
                    <a:alpha val="43137"/>
                  </a:srgbClr>
                </a:outerShdw>
              </a:effectLst>
            </a:rPr>
            <a:t>Candida</a:t>
          </a:r>
          <a:endParaRPr lang="ar-EG" sz="6000" kern="1200" dirty="0"/>
        </a:p>
      </dsp:txBody>
      <dsp:txXfrm>
        <a:off x="1027088" y="3495953"/>
        <a:ext cx="7246493" cy="699436"/>
      </dsp:txXfrm>
    </dsp:sp>
    <dsp:sp modelId="{D8A075B8-8559-48AF-943D-ED38C73E985F}">
      <dsp:nvSpPr>
        <dsp:cNvPr id="0" name=""/>
        <dsp:cNvSpPr/>
      </dsp:nvSpPr>
      <dsp:spPr>
        <a:xfrm>
          <a:off x="589940" y="3408524"/>
          <a:ext cx="874296" cy="87429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42C04F-735D-4A2B-8D77-63DBDA43171E}">
      <dsp:nvSpPr>
        <dsp:cNvPr id="0" name=""/>
        <dsp:cNvSpPr/>
      </dsp:nvSpPr>
      <dsp:spPr>
        <a:xfrm>
          <a:off x="525892" y="4544773"/>
          <a:ext cx="7747689" cy="699436"/>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5178" tIns="137160" rIns="137160" bIns="137160" numCol="1" spcCol="1270" anchor="ctr" anchorCtr="0">
          <a:noAutofit/>
        </a:bodyPr>
        <a:lstStyle/>
        <a:p>
          <a:pPr lvl="0" algn="ctr" defTabSz="2400300" rtl="1">
            <a:lnSpc>
              <a:spcPct val="90000"/>
            </a:lnSpc>
            <a:spcBef>
              <a:spcPct val="0"/>
            </a:spcBef>
            <a:spcAft>
              <a:spcPct val="35000"/>
            </a:spcAft>
          </a:pPr>
          <a:r>
            <a:rPr lang="en-US" sz="5400" b="1" kern="1200" dirty="0" err="1" smtClean="0">
              <a:effectLst>
                <a:outerShdw blurRad="38100" dist="38100" dir="2700000" algn="tl">
                  <a:srgbClr val="000000">
                    <a:alpha val="43137"/>
                  </a:srgbClr>
                </a:outerShdw>
              </a:effectLst>
            </a:rPr>
            <a:t>Torulopsis</a:t>
          </a:r>
          <a:endParaRPr lang="ar-EG" sz="5400" b="1" kern="1200" dirty="0" smtClean="0">
            <a:effectLst>
              <a:outerShdw blurRad="38100" dist="38100" dir="2700000" algn="tl">
                <a:srgbClr val="000000">
                  <a:alpha val="43137"/>
                </a:srgbClr>
              </a:outerShdw>
            </a:effectLst>
          </a:endParaRPr>
        </a:p>
      </dsp:txBody>
      <dsp:txXfrm>
        <a:off x="525892" y="4544773"/>
        <a:ext cx="7747689" cy="699436"/>
      </dsp:txXfrm>
    </dsp:sp>
    <dsp:sp modelId="{1EB4029F-5C30-46DD-8F66-C3DF82AE9531}">
      <dsp:nvSpPr>
        <dsp:cNvPr id="0" name=""/>
        <dsp:cNvSpPr/>
      </dsp:nvSpPr>
      <dsp:spPr>
        <a:xfrm>
          <a:off x="88744" y="4457343"/>
          <a:ext cx="874296" cy="87429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568A6C-A01A-4F9A-8016-149D7B7CCC35}" type="datetimeFigureOut">
              <a:rPr lang="ar-EG" smtClean="0"/>
              <a:t>20/03/1441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87AC4F-7759-40AC-8B98-22D61B1CCD04}" type="slidenum">
              <a:rPr lang="ar-EG" smtClean="0"/>
              <a:t>‹#›</a:t>
            </a:fld>
            <a:endParaRPr lang="ar-EG"/>
          </a:p>
        </p:txBody>
      </p:sp>
    </p:spTree>
    <p:extLst>
      <p:ext uri="{BB962C8B-B14F-4D97-AF65-F5344CB8AC3E}">
        <p14:creationId xmlns:p14="http://schemas.microsoft.com/office/powerpoint/2010/main" val="27575439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F55B9C1-F3FD-4E97-B4F8-4C6F0F04E117}" type="datetimeFigureOut">
              <a:rPr lang="ar-EG" smtClean="0"/>
              <a:t>20/03/1441</a:t>
            </a:fld>
            <a:endParaRPr lang="ar-EG"/>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EG"/>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12F9E75-B7AB-4368-983B-B4D40A1AA1DF}"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55B9C1-F3FD-4E97-B4F8-4C6F0F04E117}" type="datetimeFigureOut">
              <a:rPr lang="ar-EG" smtClean="0"/>
              <a:t>20/03/1441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12F9E75-B7AB-4368-983B-B4D40A1AA1DF}"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55B9C1-F3FD-4E97-B4F8-4C6F0F04E117}" type="datetimeFigureOut">
              <a:rPr lang="ar-EG" smtClean="0"/>
              <a:t>20/03/1441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12F9E75-B7AB-4368-983B-B4D40A1AA1DF}"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F55B9C1-F3FD-4E97-B4F8-4C6F0F04E117}" type="datetimeFigureOut">
              <a:rPr lang="ar-EG" smtClean="0"/>
              <a:t>20/03/1441</a:t>
            </a:fld>
            <a:endParaRPr lang="ar-EG"/>
          </a:p>
        </p:txBody>
      </p:sp>
      <p:sp>
        <p:nvSpPr>
          <p:cNvPr id="9" name="Slide Number Placeholder 8"/>
          <p:cNvSpPr>
            <a:spLocks noGrp="1"/>
          </p:cNvSpPr>
          <p:nvPr>
            <p:ph type="sldNum" sz="quarter" idx="15"/>
          </p:nvPr>
        </p:nvSpPr>
        <p:spPr/>
        <p:txBody>
          <a:bodyPr rtlCol="0"/>
          <a:lstStyle/>
          <a:p>
            <a:fld id="{312F9E75-B7AB-4368-983B-B4D40A1AA1DF}" type="slidenum">
              <a:rPr lang="ar-EG" smtClean="0"/>
              <a:t>‹#›</a:t>
            </a:fld>
            <a:endParaRPr lang="ar-EG"/>
          </a:p>
        </p:txBody>
      </p:sp>
      <p:sp>
        <p:nvSpPr>
          <p:cNvPr id="10" name="Footer Placeholder 9"/>
          <p:cNvSpPr>
            <a:spLocks noGrp="1"/>
          </p:cNvSpPr>
          <p:nvPr>
            <p:ph type="ftr" sz="quarter" idx="16"/>
          </p:nvPr>
        </p:nvSpPr>
        <p:spPr/>
        <p:txBody>
          <a:bodyPr rtlCol="0"/>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F55B9C1-F3FD-4E97-B4F8-4C6F0F04E117}" type="datetimeFigureOut">
              <a:rPr lang="ar-EG" smtClean="0"/>
              <a:t>20/03/1441</a:t>
            </a:fld>
            <a:endParaRPr lang="ar-EG"/>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EG"/>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12F9E75-B7AB-4368-983B-B4D40A1AA1DF}" type="slidenum">
              <a:rPr lang="ar-EG" smtClean="0"/>
              <a:t>‹#›</a:t>
            </a:fld>
            <a:endParaRPr lang="ar-EG"/>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F55B9C1-F3FD-4E97-B4F8-4C6F0F04E117}" type="datetimeFigureOut">
              <a:rPr lang="ar-EG" smtClean="0"/>
              <a:t>20/03/1441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12F9E75-B7AB-4368-983B-B4D40A1AA1DF}" type="slidenum">
              <a:rPr lang="ar-EG" smtClean="0"/>
              <a:t>‹#›</a:t>
            </a:fld>
            <a:endParaRPr lang="ar-EG"/>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F55B9C1-F3FD-4E97-B4F8-4C6F0F04E117}" type="datetimeFigureOut">
              <a:rPr lang="ar-EG" smtClean="0"/>
              <a:t>20/03/1441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12F9E75-B7AB-4368-983B-B4D40A1AA1DF}" type="slidenum">
              <a:rPr lang="ar-EG" smtClean="0"/>
              <a:t>‹#›</a:t>
            </a:fld>
            <a:endParaRPr lang="ar-EG"/>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F55B9C1-F3FD-4E97-B4F8-4C6F0F04E117}" type="datetimeFigureOut">
              <a:rPr lang="ar-EG" smtClean="0"/>
              <a:t>20/03/1441</a:t>
            </a:fld>
            <a:endParaRPr lang="ar-EG"/>
          </a:p>
        </p:txBody>
      </p:sp>
      <p:sp>
        <p:nvSpPr>
          <p:cNvPr id="7" name="Slide Number Placeholder 6"/>
          <p:cNvSpPr>
            <a:spLocks noGrp="1"/>
          </p:cNvSpPr>
          <p:nvPr>
            <p:ph type="sldNum" sz="quarter" idx="11"/>
          </p:nvPr>
        </p:nvSpPr>
        <p:spPr/>
        <p:txBody>
          <a:bodyPr rtlCol="0"/>
          <a:lstStyle/>
          <a:p>
            <a:fld id="{312F9E75-B7AB-4368-983B-B4D40A1AA1DF}" type="slidenum">
              <a:rPr lang="ar-EG" smtClean="0"/>
              <a:t>‹#›</a:t>
            </a:fld>
            <a:endParaRPr lang="ar-EG"/>
          </a:p>
        </p:txBody>
      </p:sp>
      <p:sp>
        <p:nvSpPr>
          <p:cNvPr id="8" name="Footer Placeholder 7"/>
          <p:cNvSpPr>
            <a:spLocks noGrp="1"/>
          </p:cNvSpPr>
          <p:nvPr>
            <p:ph type="ftr" sz="quarter" idx="12"/>
          </p:nvPr>
        </p:nvSpPr>
        <p:spPr/>
        <p:txBody>
          <a:bodyPr rtlCol="0"/>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5B9C1-F3FD-4E97-B4F8-4C6F0F04E117}" type="datetimeFigureOut">
              <a:rPr lang="ar-EG" smtClean="0"/>
              <a:t>20/03/1441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12F9E75-B7AB-4368-983B-B4D40A1AA1DF}"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F55B9C1-F3FD-4E97-B4F8-4C6F0F04E117}" type="datetimeFigureOut">
              <a:rPr lang="ar-EG" smtClean="0"/>
              <a:t>20/03/1441</a:t>
            </a:fld>
            <a:endParaRPr lang="ar-EG"/>
          </a:p>
        </p:txBody>
      </p:sp>
      <p:sp>
        <p:nvSpPr>
          <p:cNvPr id="22" name="Slide Number Placeholder 21"/>
          <p:cNvSpPr>
            <a:spLocks noGrp="1"/>
          </p:cNvSpPr>
          <p:nvPr>
            <p:ph type="sldNum" sz="quarter" idx="15"/>
          </p:nvPr>
        </p:nvSpPr>
        <p:spPr/>
        <p:txBody>
          <a:bodyPr rtlCol="0"/>
          <a:lstStyle/>
          <a:p>
            <a:fld id="{312F9E75-B7AB-4368-983B-B4D40A1AA1DF}" type="slidenum">
              <a:rPr lang="ar-EG" smtClean="0"/>
              <a:t>‹#›</a:t>
            </a:fld>
            <a:endParaRPr lang="ar-EG"/>
          </a:p>
        </p:txBody>
      </p:sp>
      <p:sp>
        <p:nvSpPr>
          <p:cNvPr id="23" name="Footer Placeholder 22"/>
          <p:cNvSpPr>
            <a:spLocks noGrp="1"/>
          </p:cNvSpPr>
          <p:nvPr>
            <p:ph type="ftr" sz="quarter" idx="16"/>
          </p:nvPr>
        </p:nvSpPr>
        <p:spPr/>
        <p:txBody>
          <a:bodyPr rtlCol="0"/>
          <a:lstStyle/>
          <a:p>
            <a:endParaRPr lang="ar-E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F55B9C1-F3FD-4E97-B4F8-4C6F0F04E117}" type="datetimeFigureOut">
              <a:rPr lang="ar-EG" smtClean="0"/>
              <a:t>20/03/1441</a:t>
            </a:fld>
            <a:endParaRPr lang="ar-EG"/>
          </a:p>
        </p:txBody>
      </p:sp>
      <p:sp>
        <p:nvSpPr>
          <p:cNvPr id="18" name="Slide Number Placeholder 17"/>
          <p:cNvSpPr>
            <a:spLocks noGrp="1"/>
          </p:cNvSpPr>
          <p:nvPr>
            <p:ph type="sldNum" sz="quarter" idx="11"/>
          </p:nvPr>
        </p:nvSpPr>
        <p:spPr/>
        <p:txBody>
          <a:bodyPr rtlCol="0"/>
          <a:lstStyle/>
          <a:p>
            <a:fld id="{312F9E75-B7AB-4368-983B-B4D40A1AA1DF}" type="slidenum">
              <a:rPr lang="ar-EG" smtClean="0"/>
              <a:t>‹#›</a:t>
            </a:fld>
            <a:endParaRPr lang="ar-EG"/>
          </a:p>
        </p:txBody>
      </p:sp>
      <p:sp>
        <p:nvSpPr>
          <p:cNvPr id="21" name="Footer Placeholder 20"/>
          <p:cNvSpPr>
            <a:spLocks noGrp="1"/>
          </p:cNvSpPr>
          <p:nvPr>
            <p:ph type="ftr" sz="quarter" idx="12"/>
          </p:nvPr>
        </p:nvSpPr>
        <p:spPr/>
        <p:txBody>
          <a:bodyPr rtlCol="0"/>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F55B9C1-F3FD-4E97-B4F8-4C6F0F04E117}" type="datetimeFigureOut">
              <a:rPr lang="ar-EG" smtClean="0"/>
              <a:t>20/03/1441</a:t>
            </a:fld>
            <a:endParaRPr lang="ar-EG"/>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EG"/>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2F9E75-B7AB-4368-983B-B4D40A1AA1DF}"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124744"/>
            <a:ext cx="6172200" cy="1894362"/>
          </a:xfrm>
        </p:spPr>
        <p:txBody>
          <a:bodyPr anchor="b"/>
          <a:lstStyle/>
          <a:p>
            <a:pPr algn="ctr"/>
            <a:r>
              <a:rPr lang="en-US" sz="8000" dirty="0" smtClean="0"/>
              <a:t>Yeast ..</a:t>
            </a:r>
            <a:r>
              <a:rPr lang="en-US" dirty="0" smtClean="0"/>
              <a:t>  </a:t>
            </a:r>
            <a:endParaRPr lang="ar-EG" dirty="0"/>
          </a:p>
        </p:txBody>
      </p:sp>
      <p:sp>
        <p:nvSpPr>
          <p:cNvPr id="3" name="Subtitle 2"/>
          <p:cNvSpPr>
            <a:spLocks noGrp="1"/>
          </p:cNvSpPr>
          <p:nvPr>
            <p:ph type="subTitle" idx="1"/>
          </p:nvPr>
        </p:nvSpPr>
        <p:spPr>
          <a:xfrm>
            <a:off x="2123728" y="3212976"/>
            <a:ext cx="6172200" cy="1371600"/>
          </a:xfrm>
        </p:spPr>
        <p:txBody>
          <a:bodyPr>
            <a:normAutofit/>
          </a:bodyPr>
          <a:lstStyle/>
          <a:p>
            <a:pPr algn="ctr"/>
            <a:r>
              <a:rPr lang="ar-EG" sz="5400" dirty="0" smtClean="0"/>
              <a:t>الخمـــــــــــــــــــائــــر .. </a:t>
            </a:r>
            <a:endParaRPr lang="ar-EG" sz="5400" dirty="0"/>
          </a:p>
        </p:txBody>
      </p:sp>
    </p:spTree>
    <p:extLst>
      <p:ext uri="{BB962C8B-B14F-4D97-AF65-F5344CB8AC3E}">
        <p14:creationId xmlns:p14="http://schemas.microsoft.com/office/powerpoint/2010/main" val="21341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476672"/>
            <a:ext cx="8373104" cy="5976664"/>
          </a:xfrm>
        </p:spPr>
      </p:pic>
    </p:spTree>
    <p:extLst>
      <p:ext uri="{BB962C8B-B14F-4D97-AF65-F5344CB8AC3E}">
        <p14:creationId xmlns:p14="http://schemas.microsoft.com/office/powerpoint/2010/main" val="347258544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effectLst>
                  <a:outerShdw blurRad="38100" dist="38100" dir="2700000" algn="tl">
                    <a:srgbClr val="000000">
                      <a:alpha val="43137"/>
                    </a:srgbClr>
                  </a:outerShdw>
                </a:effectLst>
                <a:latin typeface="Aharoni" pitchFamily="2" charset="-79"/>
              </a:rPr>
              <a:t> -2</a:t>
            </a:r>
            <a:r>
              <a:rPr lang="ar-EG" sz="4800" b="1" dirty="0" smtClean="0">
                <a:effectLst>
                  <a:outerShdw blurRad="38100" dist="38100" dir="2700000" algn="tl">
                    <a:srgbClr val="000000">
                      <a:alpha val="43137"/>
                    </a:srgbClr>
                  </a:outerShdw>
                </a:effectLst>
                <a:latin typeface="Aharoni" pitchFamily="2" charset="-79"/>
              </a:rPr>
              <a:t>جنس الـ</a:t>
            </a:r>
            <a:r>
              <a:rPr lang="en-US" sz="4800" b="1" dirty="0" err="1" smtClean="0">
                <a:effectLst>
                  <a:outerShdw blurRad="38100" dist="38100" dir="2700000" algn="tl">
                    <a:srgbClr val="000000">
                      <a:alpha val="43137"/>
                    </a:srgbClr>
                  </a:outerShdw>
                </a:effectLst>
                <a:latin typeface="Aharoni" pitchFamily="2" charset="-79"/>
                <a:cs typeface="Aharoni" pitchFamily="2" charset="-79"/>
              </a:rPr>
              <a:t>kluyveromyces</a:t>
            </a:r>
            <a:r>
              <a:rPr lang="en-US" sz="3200" dirty="0" smtClean="0"/>
              <a:t> </a:t>
            </a:r>
            <a:r>
              <a:rPr lang="ar-EG" sz="3200" dirty="0" smtClean="0"/>
              <a:t> </a:t>
            </a:r>
            <a:r>
              <a:rPr lang="en-US" sz="3200" dirty="0"/>
              <a:t/>
            </a:r>
            <a:br>
              <a:rPr lang="en-US" sz="3200" dirty="0"/>
            </a:br>
            <a:endParaRPr lang="ar-EG" sz="3200" dirty="0"/>
          </a:p>
        </p:txBody>
      </p:sp>
      <p:sp>
        <p:nvSpPr>
          <p:cNvPr id="3" name="Content Placeholder 2"/>
          <p:cNvSpPr>
            <a:spLocks noGrp="1"/>
          </p:cNvSpPr>
          <p:nvPr>
            <p:ph sz="quarter" idx="1"/>
          </p:nvPr>
        </p:nvSpPr>
        <p:spPr>
          <a:xfrm>
            <a:off x="457200" y="1600200"/>
            <a:ext cx="7787208" cy="4873752"/>
          </a:xfrm>
        </p:spPr>
        <p:txBody>
          <a:bodyPr>
            <a:normAutofit fontScale="92500" lnSpcReduction="10000"/>
          </a:bodyPr>
          <a:lstStyle/>
          <a:p>
            <a:pPr>
              <a:buClr>
                <a:schemeClr val="tx2"/>
              </a:buClr>
              <a:buSzPct val="100000"/>
              <a:buFont typeface="Wingdings" pitchFamily="2" charset="2"/>
              <a:buChar char="Ø"/>
            </a:pPr>
            <a:r>
              <a:rPr lang="ar-EG" sz="3200" b="1" u="sng" dirty="0">
                <a:solidFill>
                  <a:schemeClr val="bg1">
                    <a:lumMod val="50000"/>
                  </a:schemeClr>
                </a:solidFill>
                <a:latin typeface="Aharoni" pitchFamily="2" charset="-79"/>
              </a:rPr>
              <a:t>الخصائص الظاهريه </a:t>
            </a:r>
            <a:r>
              <a:rPr lang="ar-EG" sz="3200" b="1" u="sng" dirty="0" smtClean="0">
                <a:solidFill>
                  <a:schemeClr val="bg1">
                    <a:lumMod val="50000"/>
                  </a:schemeClr>
                </a:solidFill>
                <a:latin typeface="Aharoni" pitchFamily="2" charset="-79"/>
              </a:rPr>
              <a:t>: </a:t>
            </a:r>
            <a:endParaRPr lang="ar-EG" sz="3200" dirty="0" smtClean="0">
              <a:latin typeface="Aharoni" pitchFamily="2" charset="-79"/>
            </a:endParaRPr>
          </a:p>
          <a:p>
            <a:pPr marL="0" indent="0">
              <a:buClr>
                <a:schemeClr val="tx2"/>
              </a:buClr>
              <a:buSzPct val="100000"/>
              <a:buNone/>
            </a:pPr>
            <a:r>
              <a:rPr lang="ar-EG" sz="3200" dirty="0" smtClean="0">
                <a:latin typeface="Aharoni" pitchFamily="2" charset="-79"/>
              </a:rPr>
              <a:t>1- خلاياة مستطيلة او اسطوانية او كروية        2- هوائية </a:t>
            </a:r>
          </a:p>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a:t>
            </a:r>
            <a:r>
              <a:rPr lang="ar-EG" sz="3200" b="1" u="sng" dirty="0">
                <a:solidFill>
                  <a:schemeClr val="bg1">
                    <a:lumMod val="50000"/>
                  </a:schemeClr>
                </a:solidFill>
                <a:latin typeface="Aharoni" pitchFamily="2" charset="-79"/>
              </a:rPr>
              <a:t>المزرعية : </a:t>
            </a:r>
            <a:endParaRPr lang="ar-EG" sz="3200" b="1" u="sng" dirty="0" smtClean="0">
              <a:solidFill>
                <a:schemeClr val="bg1">
                  <a:lumMod val="50000"/>
                </a:schemeClr>
              </a:solidFill>
              <a:latin typeface="Aharoni" pitchFamily="2" charset="-79"/>
            </a:endParaRPr>
          </a:p>
          <a:p>
            <a:pPr marL="0" indent="0">
              <a:buClr>
                <a:schemeClr val="tx2"/>
              </a:buClr>
              <a:buSzPct val="100000"/>
              <a:buNone/>
            </a:pPr>
            <a:r>
              <a:rPr lang="ar-EG" sz="3200" dirty="0" smtClean="0">
                <a:latin typeface="Aharoni" pitchFamily="2" charset="-79"/>
              </a:rPr>
              <a:t>يعد </a:t>
            </a:r>
            <a:r>
              <a:rPr lang="ar-EG" sz="3200" dirty="0">
                <a:latin typeface="Aharoni" pitchFamily="2" charset="-79"/>
              </a:rPr>
              <a:t>من الخمائر الحقيقية لانة يتكاثر جنسيا وينتج جراثيم اسكية ويمكن ان يتكاثر لا جنسي بالتبرعم الجانبي </a:t>
            </a:r>
            <a:r>
              <a:rPr lang="ar-EG" sz="3200" dirty="0" smtClean="0">
                <a:latin typeface="Aharoni" pitchFamily="2" charset="-79"/>
              </a:rPr>
              <a:t>المتعدد </a:t>
            </a:r>
            <a:endParaRPr lang="ar-EG" sz="3200" dirty="0">
              <a:latin typeface="Aharoni" pitchFamily="2" charset="-79"/>
            </a:endParaRPr>
          </a:p>
          <a:p>
            <a:pPr>
              <a:buClr>
                <a:schemeClr val="tx2"/>
              </a:buClr>
              <a:buSzPct val="100000"/>
              <a:buFont typeface="Wingdings" pitchFamily="2" charset="2"/>
              <a:buChar char="Ø"/>
            </a:pPr>
            <a:r>
              <a:rPr lang="ar-EG" sz="3200" b="1" u="sng" dirty="0">
                <a:solidFill>
                  <a:schemeClr val="bg1">
                    <a:lumMod val="50000"/>
                  </a:schemeClr>
                </a:solidFill>
                <a:latin typeface="Aharoni" pitchFamily="2" charset="-79"/>
              </a:rPr>
              <a:t>الخصائص الفسيولوجية : </a:t>
            </a:r>
          </a:p>
          <a:p>
            <a:pPr>
              <a:buClr>
                <a:schemeClr val="tx2"/>
              </a:buClr>
              <a:buSzPct val="100000"/>
              <a:buFont typeface="Wingdings" pitchFamily="2" charset="2"/>
              <a:buChar char="Ø"/>
            </a:pPr>
            <a:r>
              <a:rPr lang="ar-EG" sz="3200" dirty="0" smtClean="0">
                <a:latin typeface="Aharoni" pitchFamily="2" charset="-79"/>
              </a:rPr>
              <a:t>يستطيع </a:t>
            </a:r>
            <a:r>
              <a:rPr lang="ar-EG" sz="3200" dirty="0">
                <a:latin typeface="Aharoni" pitchFamily="2" charset="-79"/>
              </a:rPr>
              <a:t>تخمير سكراللاكتوز ويستطيع النمو على تركيز 19% ملح ولايمكنة تمثيل النترات </a:t>
            </a:r>
          </a:p>
          <a:p>
            <a:pPr>
              <a:buClr>
                <a:schemeClr val="tx2"/>
              </a:buClr>
              <a:buSzPct val="100000"/>
              <a:buFont typeface="Wingdings" pitchFamily="2" charset="2"/>
              <a:buChar char="Ø"/>
            </a:pPr>
            <a:r>
              <a:rPr lang="ar-EG" sz="3200" dirty="0">
                <a:latin typeface="Aharoni" pitchFamily="2" charset="-79"/>
              </a:rPr>
              <a:t>يضمن نوع </a:t>
            </a:r>
            <a:r>
              <a:rPr lang="ar-SA" sz="3200" dirty="0" smtClean="0">
                <a:latin typeface="Aharoni" pitchFamily="2" charset="-79"/>
              </a:rPr>
              <a:t>: - </a:t>
            </a:r>
            <a:r>
              <a:rPr lang="en-US" sz="3900" dirty="0" err="1" smtClean="0">
                <a:latin typeface="Aharoni" pitchFamily="2" charset="-79"/>
                <a:cs typeface="Aharoni" pitchFamily="2" charset="-79"/>
              </a:rPr>
              <a:t>fragilis</a:t>
            </a:r>
            <a:r>
              <a:rPr lang="ar-SA" sz="3900" dirty="0" smtClean="0">
                <a:latin typeface="Aharoni" pitchFamily="2" charset="-79"/>
              </a:rPr>
              <a:t>              -</a:t>
            </a:r>
            <a:r>
              <a:rPr lang="en-US" sz="3900" dirty="0" err="1" smtClean="0">
                <a:latin typeface="Aharoni" pitchFamily="2" charset="-79"/>
                <a:cs typeface="Aharoni" pitchFamily="2" charset="-79"/>
              </a:rPr>
              <a:t>lactis</a:t>
            </a:r>
            <a:r>
              <a:rPr lang="en-US" sz="3900" dirty="0" smtClean="0">
                <a:latin typeface="Aharoni" pitchFamily="2" charset="-79"/>
                <a:cs typeface="Aharoni" pitchFamily="2" charset="-79"/>
              </a:rPr>
              <a:t> </a:t>
            </a:r>
          </a:p>
          <a:p>
            <a:pPr marL="0" indent="0">
              <a:buClr>
                <a:schemeClr val="tx2"/>
              </a:buClr>
              <a:buSzPct val="100000"/>
              <a:buNone/>
            </a:pPr>
            <a:r>
              <a:rPr lang="ar-SA" dirty="0" smtClean="0">
                <a:latin typeface="Aharoni" pitchFamily="2" charset="-79"/>
              </a:rPr>
              <a:t> </a:t>
            </a:r>
            <a:endParaRPr lang="ar-EG" dirty="0"/>
          </a:p>
        </p:txBody>
      </p:sp>
    </p:spTree>
    <p:extLst>
      <p:ext uri="{BB962C8B-B14F-4D97-AF65-F5344CB8AC3E}">
        <p14:creationId xmlns:p14="http://schemas.microsoft.com/office/powerpoint/2010/main" val="973548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00808"/>
            <a:ext cx="8147248" cy="4968552"/>
          </a:xfrm>
        </p:spPr>
        <p:txBody>
          <a:bodyPr>
            <a:noAutofit/>
          </a:bodyPr>
          <a:lstStyle/>
          <a:p>
            <a:pPr>
              <a:buClr>
                <a:schemeClr val="tx2"/>
              </a:buClr>
              <a:buSzPct val="88000"/>
              <a:buFont typeface="Wingdings" pitchFamily="2" charset="2"/>
              <a:buChar char="v"/>
            </a:pPr>
            <a:r>
              <a:rPr lang="ar-EG" sz="2800" b="1" dirty="0" smtClean="0"/>
              <a:t>عزلت من الروب وترتبط بصناعة الكفير والكوميس ..</a:t>
            </a:r>
          </a:p>
          <a:p>
            <a:pPr>
              <a:buClr>
                <a:schemeClr val="tx2"/>
              </a:buClr>
              <a:buSzPct val="88000"/>
              <a:buFont typeface="Wingdings" pitchFamily="2" charset="2"/>
              <a:buChar char="v"/>
            </a:pPr>
            <a:r>
              <a:rPr lang="ar-EG" sz="2800" b="1" dirty="0" smtClean="0"/>
              <a:t>وتنميتها في بيئة مرق مستخلص الشعير (3 ايام عند 28 مئوي)</a:t>
            </a:r>
          </a:p>
          <a:p>
            <a:pPr>
              <a:buClr>
                <a:schemeClr val="tx2"/>
              </a:buClr>
              <a:buSzPct val="88000"/>
              <a:buFont typeface="Wingdings" pitchFamily="2" charset="2"/>
              <a:buChar char="v"/>
            </a:pPr>
            <a:r>
              <a:rPr lang="ar-EG" sz="2800" b="1" dirty="0" smtClean="0"/>
              <a:t> تظهر الخلايا كروية او اهيليجية الي الشكل الاسطواني </a:t>
            </a:r>
          </a:p>
          <a:p>
            <a:pPr>
              <a:buClr>
                <a:schemeClr val="tx2"/>
              </a:buClr>
              <a:buSzPct val="88000"/>
              <a:buFont typeface="Wingdings" pitchFamily="2" charset="2"/>
              <a:buChar char="v"/>
            </a:pPr>
            <a:r>
              <a:rPr lang="ar-EG" sz="2800" b="1" dirty="0" smtClean="0"/>
              <a:t>و تكون على شكل فردي او ازواج او شكل سلاسل قصيرة </a:t>
            </a:r>
          </a:p>
          <a:p>
            <a:pPr>
              <a:buClr>
                <a:schemeClr val="tx2"/>
              </a:buClr>
              <a:buSzPct val="88000"/>
              <a:buFont typeface="Wingdings" pitchFamily="2" charset="2"/>
              <a:buChar char="v"/>
            </a:pPr>
            <a:r>
              <a:rPr lang="ar-EG" sz="2800" b="1" dirty="0" smtClean="0"/>
              <a:t>يلاحظ درجات مختلفة من المايسيليوم الكاذب </a:t>
            </a:r>
          </a:p>
          <a:p>
            <a:pPr>
              <a:buClr>
                <a:schemeClr val="tx2"/>
              </a:buClr>
              <a:buSzPct val="88000"/>
              <a:buFont typeface="Wingdings" pitchFamily="2" charset="2"/>
              <a:buChar char="v"/>
            </a:pPr>
            <a:r>
              <a:rPr lang="ar-SA" sz="2800" b="1" dirty="0"/>
              <a:t>الجراثيم الاسكية تكون </a:t>
            </a:r>
            <a:r>
              <a:rPr lang="ar-SA" sz="2800" b="1" dirty="0" smtClean="0"/>
              <a:t>بشكل كلية أو متطاولة بنهايتين ملفطحتين ويحتوي الكيس الاسكي على جرثومة الي  اربع جراثيم </a:t>
            </a:r>
          </a:p>
          <a:p>
            <a:pPr>
              <a:buClr>
                <a:schemeClr val="tx2"/>
              </a:buClr>
              <a:buSzPct val="88000"/>
              <a:buFont typeface="Wingdings" pitchFamily="2" charset="2"/>
              <a:buChar char="v"/>
            </a:pPr>
            <a:r>
              <a:rPr lang="ar-SA" sz="2800" b="1" dirty="0" smtClean="0"/>
              <a:t>تخمر اللاكتوز بسرعة مع انتاج ثاني أكسيد الكربون والقليل من   الكحول </a:t>
            </a:r>
          </a:p>
          <a:p>
            <a:pPr>
              <a:buClr>
                <a:schemeClr val="tx2"/>
              </a:buClr>
              <a:buSzPct val="88000"/>
              <a:buFont typeface="Wingdings" pitchFamily="2" charset="2"/>
              <a:buChar char="v"/>
            </a:pPr>
            <a:r>
              <a:rPr lang="ar-SA" sz="2800" b="1" dirty="0" smtClean="0"/>
              <a:t>يدخل ضمن بادى الكفير </a:t>
            </a:r>
            <a:endParaRPr lang="ar-SA" sz="2800" b="1" dirty="0"/>
          </a:p>
          <a:p>
            <a:endParaRPr lang="ar-EG" sz="1100" dirty="0"/>
          </a:p>
        </p:txBody>
      </p:sp>
      <p:sp>
        <p:nvSpPr>
          <p:cNvPr id="4" name="Content Placeholder 4"/>
          <p:cNvSpPr txBox="1">
            <a:spLocks/>
          </p:cNvSpPr>
          <p:nvPr/>
        </p:nvSpPr>
        <p:spPr>
          <a:xfrm>
            <a:off x="766191" y="216361"/>
            <a:ext cx="7467600" cy="1296144"/>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n-US" sz="3600" b="1" u="sng" dirty="0" err="1" smtClean="0">
                <a:solidFill>
                  <a:schemeClr val="tx2"/>
                </a:solidFill>
                <a:effectLst>
                  <a:outerShdw blurRad="38100" dist="38100" dir="2700000" algn="tl">
                    <a:srgbClr val="000000">
                      <a:alpha val="43137"/>
                    </a:srgbClr>
                  </a:outerShdw>
                </a:effectLst>
              </a:rPr>
              <a:t>Kluyveromyces</a:t>
            </a:r>
            <a:r>
              <a:rPr lang="en-US" sz="3600" b="1" dirty="0">
                <a:solidFill>
                  <a:schemeClr val="tx2"/>
                </a:solidFill>
                <a:effectLst>
                  <a:outerShdw blurRad="38100" dist="38100" dir="2700000" algn="tl">
                    <a:srgbClr val="000000">
                      <a:alpha val="43137"/>
                    </a:srgbClr>
                  </a:outerShdw>
                </a:effectLst>
              </a:rPr>
              <a:t> </a:t>
            </a:r>
            <a:r>
              <a:rPr lang="en-US" sz="3600" b="1" u="sng" dirty="0" err="1" smtClean="0">
                <a:solidFill>
                  <a:schemeClr val="tx2"/>
                </a:solidFill>
                <a:effectLst>
                  <a:outerShdw blurRad="38100" dist="38100" dir="2700000" algn="tl">
                    <a:srgbClr val="000000">
                      <a:alpha val="43137"/>
                    </a:srgbClr>
                  </a:outerShdw>
                </a:effectLst>
              </a:rPr>
              <a:t>fragilis</a:t>
            </a:r>
            <a:r>
              <a:rPr lang="en-US" sz="3600" b="1" u="sng" dirty="0" smtClean="0">
                <a:solidFill>
                  <a:schemeClr val="tx2"/>
                </a:solidFill>
                <a:effectLst>
                  <a:outerShdw blurRad="38100" dist="38100" dir="2700000" algn="tl">
                    <a:srgbClr val="000000">
                      <a:alpha val="43137"/>
                    </a:srgbClr>
                  </a:outerShdw>
                </a:effectLst>
              </a:rPr>
              <a:t> </a:t>
            </a:r>
          </a:p>
          <a:p>
            <a:pPr algn="ctr"/>
            <a:r>
              <a:rPr lang="ar-EG" sz="3600" b="1" dirty="0" smtClean="0">
                <a:solidFill>
                  <a:schemeClr val="tx2"/>
                </a:solidFill>
                <a:effectLst>
                  <a:outerShdw blurRad="38100" dist="38100" dir="2700000" algn="tl">
                    <a:srgbClr val="000000">
                      <a:alpha val="43137"/>
                    </a:srgbClr>
                  </a:outerShdw>
                </a:effectLst>
              </a:rPr>
              <a:t>كلويفيرومايسيس فراجيليس </a:t>
            </a:r>
            <a:endParaRPr lang="ar-EG"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5021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50" y="254640"/>
            <a:ext cx="8461248" cy="6339840"/>
          </a:xfrm>
          <a:prstGeom prst="rect">
            <a:avLst/>
          </a:prstGeom>
        </p:spPr>
      </p:pic>
    </p:spTree>
    <p:extLst>
      <p:ext uri="{BB962C8B-B14F-4D97-AF65-F5344CB8AC3E}">
        <p14:creationId xmlns:p14="http://schemas.microsoft.com/office/powerpoint/2010/main" val="209952861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60648"/>
            <a:ext cx="3583136" cy="38884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48880"/>
            <a:ext cx="4320480" cy="3960440"/>
          </a:xfrm>
          <a:prstGeom prst="rect">
            <a:avLst/>
          </a:prstGeom>
        </p:spPr>
      </p:pic>
    </p:spTree>
    <p:extLst>
      <p:ext uri="{BB962C8B-B14F-4D97-AF65-F5344CB8AC3E}">
        <p14:creationId xmlns:p14="http://schemas.microsoft.com/office/powerpoint/2010/main" val="29204931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075240" cy="4873752"/>
          </a:xfrm>
        </p:spPr>
        <p:txBody>
          <a:bodyPr/>
          <a:lstStyle/>
          <a:p>
            <a:pPr>
              <a:buClr>
                <a:schemeClr val="tx2"/>
              </a:buClr>
              <a:buSzPct val="89000"/>
              <a:buFont typeface="Wingdings" pitchFamily="2" charset="2"/>
              <a:buChar char="v"/>
            </a:pPr>
            <a:r>
              <a:rPr lang="ar-SA" sz="2800" b="1" dirty="0" smtClean="0"/>
              <a:t>ترتبط بالروب وعزلت من الجبن والحليب والزبدة </a:t>
            </a:r>
          </a:p>
          <a:p>
            <a:pPr>
              <a:buClr>
                <a:schemeClr val="tx2"/>
              </a:buClr>
              <a:buSzPct val="89000"/>
              <a:buFont typeface="Wingdings" pitchFamily="2" charset="2"/>
              <a:buChar char="v"/>
            </a:pPr>
            <a:r>
              <a:rPr lang="ar-EG" sz="2800" b="1" dirty="0" smtClean="0"/>
              <a:t>عند </a:t>
            </a:r>
            <a:r>
              <a:rPr lang="ar-EG" sz="2800" b="1" dirty="0"/>
              <a:t>تنميتها على بيئة مرق مستخلص مستنبت الشعير </a:t>
            </a:r>
            <a:r>
              <a:rPr lang="ar-EG" sz="2800" b="1" dirty="0" smtClean="0"/>
              <a:t>(3 ايام  </a:t>
            </a:r>
            <a:r>
              <a:rPr lang="ar-EG" sz="2800" b="1" dirty="0"/>
              <a:t>عند </a:t>
            </a:r>
            <a:r>
              <a:rPr lang="ar-SA" sz="2800" b="1" dirty="0" smtClean="0"/>
              <a:t>28مئوي)</a:t>
            </a:r>
          </a:p>
          <a:p>
            <a:pPr>
              <a:buClr>
                <a:schemeClr val="tx2"/>
              </a:buClr>
              <a:buSzPct val="89000"/>
              <a:buFont typeface="Wingdings" pitchFamily="2" charset="2"/>
              <a:buChar char="v"/>
            </a:pPr>
            <a:r>
              <a:rPr lang="ar-SA" sz="2800" b="1" dirty="0" smtClean="0"/>
              <a:t>تظهر الخلايا بشكل كروي او اهليليجي واحيــانا اسطواني منتظم </a:t>
            </a:r>
          </a:p>
          <a:p>
            <a:pPr>
              <a:buClr>
                <a:schemeClr val="tx2"/>
              </a:buClr>
              <a:buSzPct val="89000"/>
              <a:buFont typeface="Wingdings" pitchFamily="2" charset="2"/>
              <a:buChar char="v"/>
            </a:pPr>
            <a:r>
              <a:rPr lang="ar-SA" sz="2800" b="1" dirty="0" smtClean="0"/>
              <a:t>تكون على شكل فرادي او ازواج احيانا على شكل عناقيد </a:t>
            </a:r>
          </a:p>
          <a:p>
            <a:pPr>
              <a:buClr>
                <a:schemeClr val="tx2"/>
              </a:buClr>
              <a:buSzPct val="89000"/>
              <a:buFont typeface="Wingdings" pitchFamily="2" charset="2"/>
              <a:buChar char="v"/>
            </a:pPr>
            <a:r>
              <a:rPr lang="ar-SA" sz="2800" b="1" dirty="0" smtClean="0"/>
              <a:t>يمكن انت تكون خلايا اميبية  </a:t>
            </a:r>
          </a:p>
          <a:p>
            <a:pPr>
              <a:buClr>
                <a:schemeClr val="tx2"/>
              </a:buClr>
              <a:buSzPct val="89000"/>
              <a:buFont typeface="Wingdings" pitchFamily="2" charset="2"/>
              <a:buChar char="v"/>
            </a:pPr>
            <a:r>
              <a:rPr lang="ar-SA" sz="2800" b="1" dirty="0" smtClean="0"/>
              <a:t>الجراثيم الاسكية تكون كروية الي اهليليجية متطاولة يحتوي الكيس على 4 جراثيم </a:t>
            </a:r>
          </a:p>
          <a:p>
            <a:pPr>
              <a:buClr>
                <a:schemeClr val="tx2"/>
              </a:buClr>
              <a:buSzPct val="89000"/>
              <a:buFont typeface="Wingdings" pitchFamily="2" charset="2"/>
              <a:buChar char="v"/>
            </a:pPr>
            <a:r>
              <a:rPr lang="ar-SA" sz="2800" b="1" dirty="0" smtClean="0"/>
              <a:t>لها القدرة على تخمــــــــــير اللاكتوز و الجالاكتوز </a:t>
            </a:r>
            <a:endParaRPr lang="ar-SA" sz="2800" b="1" dirty="0"/>
          </a:p>
          <a:p>
            <a:endParaRPr lang="ar-EG" dirty="0"/>
          </a:p>
        </p:txBody>
      </p:sp>
      <p:sp>
        <p:nvSpPr>
          <p:cNvPr id="4" name="Content Placeholder 4"/>
          <p:cNvSpPr txBox="1">
            <a:spLocks/>
          </p:cNvSpPr>
          <p:nvPr/>
        </p:nvSpPr>
        <p:spPr>
          <a:xfrm>
            <a:off x="766191" y="216361"/>
            <a:ext cx="7467600" cy="1296144"/>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n-US" sz="3600" b="1" u="sng" dirty="0" err="1" smtClean="0">
                <a:solidFill>
                  <a:schemeClr val="tx2"/>
                </a:solidFill>
                <a:effectLst>
                  <a:outerShdw blurRad="38100" dist="38100" dir="2700000" algn="tl">
                    <a:srgbClr val="000000">
                      <a:alpha val="43137"/>
                    </a:srgbClr>
                  </a:outerShdw>
                </a:effectLst>
              </a:rPr>
              <a:t>Kluyveromyces</a:t>
            </a:r>
            <a:r>
              <a:rPr lang="en-US" sz="3600" b="1" dirty="0">
                <a:solidFill>
                  <a:schemeClr val="tx2"/>
                </a:solidFill>
                <a:effectLst>
                  <a:outerShdw blurRad="38100" dist="38100" dir="2700000" algn="tl">
                    <a:srgbClr val="000000">
                      <a:alpha val="43137"/>
                    </a:srgbClr>
                  </a:outerShdw>
                </a:effectLst>
              </a:rPr>
              <a:t> </a:t>
            </a:r>
            <a:r>
              <a:rPr lang="en-US" sz="3600" b="1" u="sng" dirty="0" err="1" smtClean="0">
                <a:solidFill>
                  <a:schemeClr val="tx2"/>
                </a:solidFill>
                <a:effectLst>
                  <a:outerShdw blurRad="38100" dist="38100" dir="2700000" algn="tl">
                    <a:srgbClr val="000000">
                      <a:alpha val="43137"/>
                    </a:srgbClr>
                  </a:outerShdw>
                </a:effectLst>
              </a:rPr>
              <a:t>lactis</a:t>
            </a:r>
            <a:endParaRPr lang="en-US" sz="3600" b="1" u="sng" dirty="0" smtClean="0">
              <a:solidFill>
                <a:schemeClr val="tx2"/>
              </a:solidFill>
              <a:effectLst>
                <a:outerShdw blurRad="38100" dist="38100" dir="2700000" algn="tl">
                  <a:srgbClr val="000000">
                    <a:alpha val="43137"/>
                  </a:srgbClr>
                </a:outerShdw>
              </a:effectLst>
            </a:endParaRPr>
          </a:p>
          <a:p>
            <a:pPr algn="ctr"/>
            <a:r>
              <a:rPr lang="ar-EG" sz="3600" b="1" dirty="0" smtClean="0">
                <a:solidFill>
                  <a:schemeClr val="tx2"/>
                </a:solidFill>
                <a:effectLst>
                  <a:outerShdw blurRad="38100" dist="38100" dir="2700000" algn="tl">
                    <a:srgbClr val="000000">
                      <a:alpha val="43137"/>
                    </a:srgbClr>
                  </a:outerShdw>
                </a:effectLst>
              </a:rPr>
              <a:t>كلويفيرومايسيس لاكتيس </a:t>
            </a:r>
            <a:endParaRPr lang="ar-EG"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19686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424936" cy="6480720"/>
          </a:xfrm>
          <a:prstGeom prst="rect">
            <a:avLst/>
          </a:prstGeom>
        </p:spPr>
      </p:pic>
    </p:spTree>
    <p:extLst>
      <p:ext uri="{BB962C8B-B14F-4D97-AF65-F5344CB8AC3E}">
        <p14:creationId xmlns:p14="http://schemas.microsoft.com/office/powerpoint/2010/main" val="14008132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26193"/>
            <a:ext cx="8352928" cy="517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1680" y="5589240"/>
            <a:ext cx="6302475" cy="369332"/>
          </a:xfrm>
          <a:prstGeom prst="rect">
            <a:avLst/>
          </a:prstGeom>
          <a:noFill/>
        </p:spPr>
        <p:txBody>
          <a:bodyPr wrap="square" rtlCol="1">
            <a:spAutoFit/>
          </a:bodyPr>
          <a:lstStyle/>
          <a:p>
            <a:endParaRPr lang="ar-EG" dirty="0"/>
          </a:p>
        </p:txBody>
      </p:sp>
    </p:spTree>
    <p:extLst>
      <p:ext uri="{BB962C8B-B14F-4D97-AF65-F5344CB8AC3E}">
        <p14:creationId xmlns:p14="http://schemas.microsoft.com/office/powerpoint/2010/main" val="183327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effectLst>
                  <a:outerShdw blurRad="38100" dist="38100" dir="2700000" algn="tl">
                    <a:srgbClr val="000000">
                      <a:alpha val="43137"/>
                    </a:srgbClr>
                  </a:outerShdw>
                </a:effectLst>
                <a:latin typeface="Aharoni" pitchFamily="2" charset="-79"/>
              </a:rPr>
              <a:t> -3</a:t>
            </a:r>
            <a:r>
              <a:rPr lang="ar-EG" sz="4800" b="1" dirty="0" smtClean="0">
                <a:effectLst>
                  <a:outerShdw blurRad="38100" dist="38100" dir="2700000" algn="tl">
                    <a:srgbClr val="000000">
                      <a:alpha val="43137"/>
                    </a:srgbClr>
                  </a:outerShdw>
                </a:effectLst>
                <a:latin typeface="Aharoni" pitchFamily="2" charset="-79"/>
              </a:rPr>
              <a:t>جنس الـ</a:t>
            </a:r>
            <a:r>
              <a:rPr lang="ar-EG" sz="4800" b="1" dirty="0">
                <a:effectLst>
                  <a:outerShdw blurRad="38100" dist="38100" dir="2700000" algn="tl">
                    <a:srgbClr val="000000">
                      <a:alpha val="43137"/>
                    </a:srgbClr>
                  </a:outerShdw>
                </a:effectLst>
                <a:latin typeface="Aharoni" pitchFamily="2" charset="-79"/>
              </a:rPr>
              <a:t> </a:t>
            </a:r>
            <a:r>
              <a:rPr lang="en-US" sz="4800" b="1" dirty="0">
                <a:effectLst>
                  <a:outerShdw blurRad="38100" dist="38100" dir="2700000" algn="tl">
                    <a:srgbClr val="000000">
                      <a:alpha val="43137"/>
                    </a:srgbClr>
                  </a:outerShdw>
                </a:effectLst>
                <a:latin typeface="Aharoni" pitchFamily="2" charset="-79"/>
              </a:rPr>
              <a:t>Saccharomyces</a:t>
            </a:r>
            <a:endParaRPr lang="ar-EG" sz="3200" dirty="0"/>
          </a:p>
        </p:txBody>
      </p:sp>
      <p:sp>
        <p:nvSpPr>
          <p:cNvPr id="5" name="Content Placeholder 2"/>
          <p:cNvSpPr>
            <a:spLocks noGrp="1"/>
          </p:cNvSpPr>
          <p:nvPr>
            <p:ph sz="quarter" idx="1"/>
          </p:nvPr>
        </p:nvSpPr>
        <p:spPr/>
        <p:txBody>
          <a:bodyPr>
            <a:normAutofit/>
          </a:bodyPr>
          <a:lstStyle/>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المزرعية : </a:t>
            </a:r>
          </a:p>
          <a:p>
            <a:pPr marL="0" indent="0" algn="ctr">
              <a:buClr>
                <a:schemeClr val="tx2"/>
              </a:buClr>
              <a:buSzPct val="100000"/>
              <a:buNone/>
            </a:pPr>
            <a:r>
              <a:rPr lang="ar-EG" sz="3200" dirty="0" smtClean="0">
                <a:latin typeface="Aharoni" pitchFamily="2" charset="-79"/>
              </a:rPr>
              <a:t> لون المستعمرة ابيض او كريمي والدرجة المثلى له 30 م يعد من الخمائر الحقيقية لانة يتكاثر جنسيا وينتج جراثيم اسكية ويمكن ان يتكاثر لا جنسي بالتبرعم الجانبي المتعدد </a:t>
            </a:r>
          </a:p>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الفسيولوجية : </a:t>
            </a:r>
          </a:p>
          <a:p>
            <a:pPr marL="0" indent="0" algn="ctr">
              <a:buClr>
                <a:schemeClr val="tx2"/>
              </a:buClr>
              <a:buSzPct val="100000"/>
              <a:buNone/>
            </a:pPr>
            <a:r>
              <a:rPr lang="ar-EG" sz="3200" dirty="0" smtClean="0">
                <a:latin typeface="Aharoni" pitchFamily="2" charset="-79"/>
              </a:rPr>
              <a:t>    ليستطيع تخمير العديد من السكريات خاصة </a:t>
            </a:r>
          </a:p>
          <a:p>
            <a:pPr marL="0" indent="0">
              <a:buClr>
                <a:schemeClr val="tx2"/>
              </a:buClr>
              <a:buSzPct val="100000"/>
              <a:buNone/>
            </a:pPr>
            <a:endParaRPr lang="ar-EG" sz="3200" dirty="0" smtClean="0">
              <a:latin typeface="Aharoni" pitchFamily="2" charset="-79"/>
            </a:endParaRPr>
          </a:p>
          <a:p>
            <a:pPr>
              <a:buClr>
                <a:schemeClr val="tx2"/>
              </a:buClr>
              <a:buSzPct val="100000"/>
              <a:buFont typeface="Wingdings" pitchFamily="2" charset="2"/>
              <a:buChar char="Ø"/>
            </a:pPr>
            <a:r>
              <a:rPr lang="ar-EG" sz="3200" dirty="0" smtClean="0">
                <a:latin typeface="Aharoni" pitchFamily="2" charset="-79"/>
              </a:rPr>
              <a:t>يضمن نوع </a:t>
            </a:r>
            <a:r>
              <a:rPr lang="ar-SA" sz="3200" dirty="0" smtClean="0">
                <a:latin typeface="Aharoni" pitchFamily="2" charset="-79"/>
              </a:rPr>
              <a:t>:</a:t>
            </a:r>
            <a:r>
              <a:rPr lang="en-US" sz="3200" dirty="0" err="1" smtClean="0">
                <a:latin typeface="Aharoni" pitchFamily="2" charset="-79"/>
                <a:cs typeface="Aharoni" pitchFamily="2" charset="-79"/>
              </a:rPr>
              <a:t>cerevisiae</a:t>
            </a:r>
            <a:endParaRPr lang="ar-EG" sz="3200" dirty="0">
              <a:latin typeface="Aharoni" pitchFamily="2" charset="-79"/>
            </a:endParaRPr>
          </a:p>
        </p:txBody>
      </p:sp>
    </p:spTree>
    <p:extLst>
      <p:ext uri="{BB962C8B-B14F-4D97-AF65-F5344CB8AC3E}">
        <p14:creationId xmlns:p14="http://schemas.microsoft.com/office/powerpoint/2010/main" val="205768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down)">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buClr>
                <a:schemeClr val="tx2"/>
              </a:buClr>
              <a:buSzPct val="105000"/>
              <a:buFont typeface="Wingdings" pitchFamily="2" charset="2"/>
              <a:buChar char="v"/>
            </a:pPr>
            <a:r>
              <a:rPr lang="ar-EG" b="1" dirty="0" smtClean="0"/>
              <a:t>تستخدم في صناعه البيرة (تسمى خميرة القمة ) و في صناعة الخبز </a:t>
            </a:r>
          </a:p>
          <a:p>
            <a:pPr>
              <a:buClr>
                <a:schemeClr val="tx2"/>
              </a:buClr>
              <a:buSzPct val="105000"/>
              <a:buFont typeface="Wingdings" pitchFamily="2" charset="2"/>
              <a:buChar char="v"/>
            </a:pPr>
            <a:r>
              <a:rPr lang="ar-EG" b="1" dirty="0" smtClean="0"/>
              <a:t>عزلت من جبن ستراتشينو</a:t>
            </a:r>
          </a:p>
          <a:p>
            <a:pPr>
              <a:buClr>
                <a:schemeClr val="tx2"/>
              </a:buClr>
              <a:buSzPct val="105000"/>
              <a:buFont typeface="Wingdings" pitchFamily="2" charset="2"/>
              <a:buChar char="v"/>
            </a:pPr>
            <a:r>
              <a:rPr lang="ar-EG" b="1" dirty="0" smtClean="0"/>
              <a:t>تظهر الخلايا في بيئة مستخلص مستنبت الشعير(3 ايام عند 28 م) بشكل كروي او بيضي او اسطوانية الي متطاولة </a:t>
            </a:r>
          </a:p>
          <a:p>
            <a:pPr>
              <a:buClr>
                <a:schemeClr val="tx2"/>
              </a:buClr>
              <a:buSzPct val="105000"/>
              <a:buFont typeface="Wingdings" pitchFamily="2" charset="2"/>
              <a:buChar char="v"/>
            </a:pPr>
            <a:r>
              <a:rPr lang="ar-EG" b="1" dirty="0" smtClean="0"/>
              <a:t>وتكون بشكل فرادي او ازواج واحيانا على شكل سلسةقصيرة او عناقيد صغيرة </a:t>
            </a:r>
          </a:p>
          <a:p>
            <a:pPr>
              <a:buClr>
                <a:schemeClr val="tx2"/>
              </a:buClr>
              <a:buSzPct val="105000"/>
              <a:buFont typeface="Wingdings" pitchFamily="2" charset="2"/>
              <a:buChar char="v"/>
            </a:pPr>
            <a:r>
              <a:rPr lang="ar-EG" b="1" dirty="0" smtClean="0"/>
              <a:t>الجراثيم الاسكية مستديرة وناعمة و توجد من جرثومة الي اربعه في كل كيس اسكي و بصفة عامة فان تكون الكيس الاسكي لا يسبقة اقتران او تكون خلايا انبعاجية </a:t>
            </a:r>
          </a:p>
          <a:p>
            <a:pPr>
              <a:buClr>
                <a:schemeClr val="tx2"/>
              </a:buClr>
              <a:buSzPct val="105000"/>
              <a:buFont typeface="Wingdings" pitchFamily="2" charset="2"/>
              <a:buChar char="v"/>
            </a:pPr>
            <a:r>
              <a:rPr lang="ar-EG" b="1" dirty="0" smtClean="0"/>
              <a:t>تخمر الجلوكوز ولكن ليس اللاكتوز </a:t>
            </a:r>
            <a:endParaRPr lang="ar-EG" b="1" dirty="0"/>
          </a:p>
        </p:txBody>
      </p:sp>
      <p:sp>
        <p:nvSpPr>
          <p:cNvPr id="4" name="Content Placeholder 4"/>
          <p:cNvSpPr txBox="1">
            <a:spLocks noGrp="1"/>
          </p:cNvSpPr>
          <p:nvPr>
            <p:ph type="title"/>
          </p:nvPr>
        </p:nvSpPr>
        <p:spPr>
          <a:prstGeom prst="rect">
            <a:avLst/>
          </a:prstGeom>
        </p:spPr>
        <p:txBody>
          <a:bodyPr vert="horz">
            <a:normAutofit fontScale="90000"/>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3600" b="1" u="sng" dirty="0">
                <a:solidFill>
                  <a:schemeClr val="tx2"/>
                </a:solidFill>
                <a:effectLst>
                  <a:outerShdw blurRad="38100" dist="38100" dir="2700000" algn="tl">
                    <a:srgbClr val="000000">
                      <a:alpha val="43137"/>
                    </a:srgbClr>
                  </a:outerShdw>
                </a:effectLst>
              </a:rPr>
              <a:t>saccharomyces </a:t>
            </a:r>
            <a:r>
              <a:rPr lang="en-US" sz="3600" b="1" u="sng" dirty="0" err="1" smtClean="0">
                <a:solidFill>
                  <a:schemeClr val="tx2"/>
                </a:solidFill>
                <a:effectLst>
                  <a:outerShdw blurRad="38100" dist="38100" dir="2700000" algn="tl">
                    <a:srgbClr val="000000">
                      <a:alpha val="43137"/>
                    </a:srgbClr>
                  </a:outerShdw>
                </a:effectLst>
              </a:rPr>
              <a:t>cerevisiae</a:t>
            </a:r>
            <a:r>
              <a:rPr lang="en-US" sz="3600" b="1" u="sng" dirty="0" smtClean="0">
                <a:solidFill>
                  <a:schemeClr val="tx2"/>
                </a:solidFill>
                <a:effectLst>
                  <a:outerShdw blurRad="38100" dist="38100" dir="2700000" algn="tl">
                    <a:srgbClr val="000000">
                      <a:alpha val="43137"/>
                    </a:srgbClr>
                  </a:outerShdw>
                </a:effectLst>
              </a:rPr>
              <a:t/>
            </a:r>
            <a:br>
              <a:rPr lang="en-US" sz="3600" b="1" u="sng" dirty="0" smtClean="0">
                <a:solidFill>
                  <a:schemeClr val="tx2"/>
                </a:solidFill>
                <a:effectLst>
                  <a:outerShdw blurRad="38100" dist="38100" dir="2700000" algn="tl">
                    <a:srgbClr val="000000">
                      <a:alpha val="43137"/>
                    </a:srgbClr>
                  </a:outerShdw>
                </a:effectLst>
              </a:rPr>
            </a:br>
            <a:r>
              <a:rPr lang="ar-EG" sz="3600" b="1" u="sng" dirty="0" smtClean="0">
                <a:solidFill>
                  <a:schemeClr val="tx2"/>
                </a:solidFill>
                <a:effectLst>
                  <a:outerShdw blurRad="38100" dist="38100" dir="2700000" algn="tl">
                    <a:srgbClr val="000000">
                      <a:alpha val="43137"/>
                    </a:srgbClr>
                  </a:outerShdw>
                </a:effectLst>
              </a:rPr>
              <a:t>ساكارمايسيس  ميريفيسي </a:t>
            </a:r>
            <a:endParaRPr lang="en-US" sz="3600" b="1" u="sng"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986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2780928"/>
            <a:ext cx="6552728" cy="2308324"/>
          </a:xfrm>
          <a:prstGeom prst="rect">
            <a:avLst/>
          </a:prstGeom>
          <a:noFill/>
        </p:spPr>
        <p:txBody>
          <a:bodyPr wrap="square" rtlCol="1">
            <a:spAutoFit/>
          </a:bodyPr>
          <a:lstStyle/>
          <a:p>
            <a:r>
              <a:rPr lang="ar-EG" sz="2800" b="1" dirty="0" smtClean="0">
                <a:solidFill>
                  <a:schemeClr val="tx2"/>
                </a:solidFill>
                <a:effectLst>
                  <a:outerShdw blurRad="38100" dist="38100" dir="2700000" algn="tl">
                    <a:srgbClr val="000000">
                      <a:alpha val="43137"/>
                    </a:srgbClr>
                  </a:outerShdw>
                </a:effectLst>
              </a:rPr>
              <a:t>-</a:t>
            </a:r>
            <a:r>
              <a:rPr lang="ar-EG" sz="2800" b="1" dirty="0" smtClean="0"/>
              <a:t> المكتشف لطبيعة الخمائر هو العالم الفرنسي لويس باستور حيث أعاد ظاهرة التخمر في دراسته حول الخمور إلى هذه الكائنات الصغيرة وأثبت أنه بدون الخميرة لا يحدث التخمّر وأنّه بوجود جراثيم أخرى ممكن أن يخلّ بعملها.</a:t>
            </a:r>
            <a:endParaRPr lang="ar-EG" sz="2800" b="1" dirty="0"/>
          </a:p>
        </p:txBody>
      </p:sp>
      <p:sp>
        <p:nvSpPr>
          <p:cNvPr id="2" name="Title 1"/>
          <p:cNvSpPr>
            <a:spLocks noGrp="1"/>
          </p:cNvSpPr>
          <p:nvPr>
            <p:ph type="title"/>
          </p:nvPr>
        </p:nvSpPr>
        <p:spPr>
          <a:xfrm>
            <a:off x="611560" y="620688"/>
            <a:ext cx="7632848" cy="2376264"/>
          </a:xfrm>
        </p:spPr>
        <p:txBody>
          <a:bodyPr>
            <a:normAutofit fontScale="90000"/>
          </a:bodyPr>
          <a:lstStyle/>
          <a:p>
            <a:pPr algn="r"/>
            <a:r>
              <a:rPr lang="ar-EG" sz="4000" b="1" dirty="0" smtClean="0">
                <a:effectLst>
                  <a:outerShdw blurRad="38100" dist="38100" dir="2700000" algn="tl">
                    <a:srgbClr val="000000">
                      <a:alpha val="43137"/>
                    </a:srgbClr>
                  </a:outerShdw>
                </a:effectLst>
              </a:rPr>
              <a:t>الخمائر:</a:t>
            </a:r>
            <a:r>
              <a:rPr lang="ar-EG" dirty="0" smtClean="0"/>
              <a:t/>
            </a:r>
            <a:br>
              <a:rPr lang="ar-EG" dirty="0" smtClean="0"/>
            </a:br>
            <a:r>
              <a:rPr lang="ar-EG" b="1" dirty="0" smtClean="0">
                <a:solidFill>
                  <a:schemeClr val="tx1"/>
                </a:solidFill>
              </a:rPr>
              <a:t>هي احدى شعب مملكة الفطريات أحادية الخلايا حقيقية النواة تتميز بأنها تهضم غذائها خارجيا و تمتص الجزيئات المغذية الى ضمن خلاياها بعد اتمام عملية الهضم .. </a:t>
            </a:r>
            <a:r>
              <a:rPr lang="ar-EG" dirty="0" smtClean="0">
                <a:solidFill>
                  <a:schemeClr val="tx1"/>
                </a:solidFill>
              </a:rPr>
              <a:t/>
            </a:r>
            <a:br>
              <a:rPr lang="ar-EG" dirty="0" smtClean="0">
                <a:solidFill>
                  <a:schemeClr val="tx1"/>
                </a:solidFill>
              </a:rPr>
            </a:br>
            <a:endParaRPr lang="ar-EG" dirty="0">
              <a:solidFill>
                <a:schemeClr val="tx1"/>
              </a:solidFill>
            </a:endParaRPr>
          </a:p>
        </p:txBody>
      </p:sp>
      <p:sp>
        <p:nvSpPr>
          <p:cNvPr id="7" name="TextBox 6"/>
          <p:cNvSpPr txBox="1"/>
          <p:nvPr/>
        </p:nvSpPr>
        <p:spPr>
          <a:xfrm>
            <a:off x="1043608" y="4941168"/>
            <a:ext cx="7200800" cy="1631216"/>
          </a:xfrm>
          <a:prstGeom prst="rect">
            <a:avLst/>
          </a:prstGeom>
          <a:noFill/>
        </p:spPr>
        <p:txBody>
          <a:bodyPr wrap="square" rtlCol="1">
            <a:spAutoFit/>
          </a:bodyPr>
          <a:lstStyle/>
          <a:p>
            <a:r>
              <a:rPr lang="ar-EG" sz="2800" b="1" dirty="0" smtClean="0">
                <a:solidFill>
                  <a:schemeClr val="tx2"/>
                </a:solidFill>
              </a:rPr>
              <a:t>تنتمي أجناس فطريات الخميرة الى ثلاث مجموعات فطرية </a:t>
            </a:r>
          </a:p>
          <a:p>
            <a:r>
              <a:rPr lang="ar-EG" sz="2400" b="1" dirty="0" smtClean="0"/>
              <a:t>1- مجموعة الفطريات الاسكية </a:t>
            </a:r>
          </a:p>
          <a:p>
            <a:r>
              <a:rPr lang="ar-EG" sz="2400" b="1" dirty="0" smtClean="0"/>
              <a:t>2- مجموعة الفطريات الباذيدية </a:t>
            </a:r>
          </a:p>
          <a:p>
            <a:r>
              <a:rPr lang="ar-EG" sz="2400" b="1" dirty="0" smtClean="0"/>
              <a:t>3 مجموعة الفطريات الناقصة </a:t>
            </a:r>
            <a:endParaRPr lang="ar-EG" sz="2400" b="1" dirty="0"/>
          </a:p>
        </p:txBody>
      </p:sp>
    </p:spTree>
    <p:extLst>
      <p:ext uri="{BB962C8B-B14F-4D97-AF65-F5344CB8AC3E}">
        <p14:creationId xmlns:p14="http://schemas.microsoft.com/office/powerpoint/2010/main" val="3342725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332656"/>
            <a:ext cx="8496944" cy="6264696"/>
          </a:xfrm>
        </p:spPr>
      </p:pic>
    </p:spTree>
    <p:extLst>
      <p:ext uri="{BB962C8B-B14F-4D97-AF65-F5344CB8AC3E}">
        <p14:creationId xmlns:p14="http://schemas.microsoft.com/office/powerpoint/2010/main" val="422078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effectLst>
                  <a:outerShdw blurRad="38100" dist="38100" dir="2700000" algn="tl">
                    <a:srgbClr val="000000">
                      <a:alpha val="43137"/>
                    </a:srgbClr>
                  </a:outerShdw>
                </a:effectLst>
                <a:latin typeface="Aharoni" pitchFamily="2" charset="-79"/>
              </a:rPr>
              <a:t> -4</a:t>
            </a:r>
            <a:r>
              <a:rPr lang="ar-EG" sz="4800" b="1" dirty="0" smtClean="0">
                <a:effectLst>
                  <a:outerShdw blurRad="38100" dist="38100" dir="2700000" algn="tl">
                    <a:srgbClr val="000000">
                      <a:alpha val="43137"/>
                    </a:srgbClr>
                  </a:outerShdw>
                </a:effectLst>
                <a:latin typeface="Aharoni" pitchFamily="2" charset="-79"/>
              </a:rPr>
              <a:t>جنس الـ</a:t>
            </a:r>
            <a:r>
              <a:rPr lang="ar-EG" sz="4800" b="1" dirty="0">
                <a:effectLst>
                  <a:outerShdw blurRad="38100" dist="38100" dir="2700000" algn="tl">
                    <a:srgbClr val="000000">
                      <a:alpha val="43137"/>
                    </a:srgbClr>
                  </a:outerShdw>
                </a:effectLst>
                <a:latin typeface="Aharoni" pitchFamily="2" charset="-79"/>
              </a:rPr>
              <a:t> </a:t>
            </a:r>
            <a:r>
              <a:rPr lang="en-US" sz="4800" b="1" dirty="0" smtClean="0">
                <a:effectLst>
                  <a:outerShdw blurRad="38100" dist="38100" dir="2700000" algn="tl">
                    <a:srgbClr val="000000">
                      <a:alpha val="43137"/>
                    </a:srgbClr>
                  </a:outerShdw>
                </a:effectLst>
                <a:latin typeface="Aharoni" pitchFamily="2" charset="-79"/>
              </a:rPr>
              <a:t>candida</a:t>
            </a:r>
            <a:endParaRPr lang="ar-EG" sz="3200" dirty="0"/>
          </a:p>
        </p:txBody>
      </p:sp>
      <p:sp>
        <p:nvSpPr>
          <p:cNvPr id="5" name="Content Placeholder 2"/>
          <p:cNvSpPr>
            <a:spLocks noGrp="1"/>
          </p:cNvSpPr>
          <p:nvPr>
            <p:ph sz="quarter" idx="1"/>
          </p:nvPr>
        </p:nvSpPr>
        <p:spPr/>
        <p:txBody>
          <a:bodyPr>
            <a:normAutofit fontScale="92500"/>
          </a:bodyPr>
          <a:lstStyle/>
          <a:p>
            <a:pPr>
              <a:buClr>
                <a:schemeClr val="tx2"/>
              </a:buClr>
              <a:buSzPct val="100000"/>
              <a:buFont typeface="Wingdings" pitchFamily="2" charset="2"/>
              <a:buChar char="Ø"/>
            </a:pPr>
            <a:r>
              <a:rPr lang="ar-EG" sz="3200" b="1" u="sng" dirty="0">
                <a:solidFill>
                  <a:schemeClr val="bg1">
                    <a:lumMod val="50000"/>
                  </a:schemeClr>
                </a:solidFill>
                <a:latin typeface="Aharoni" pitchFamily="2" charset="-79"/>
              </a:rPr>
              <a:t>الخصائص الظاهريه </a:t>
            </a:r>
            <a:r>
              <a:rPr lang="ar-EG" sz="3200" b="1" u="sng" dirty="0" smtClean="0">
                <a:solidFill>
                  <a:schemeClr val="bg1">
                    <a:lumMod val="50000"/>
                  </a:schemeClr>
                </a:solidFill>
                <a:latin typeface="Aharoni" pitchFamily="2" charset="-79"/>
              </a:rPr>
              <a:t>: </a:t>
            </a:r>
            <a:endParaRPr lang="ar-EG" sz="3200" dirty="0" smtClean="0">
              <a:latin typeface="Aharoni" pitchFamily="2" charset="-79"/>
            </a:endParaRPr>
          </a:p>
          <a:p>
            <a:pPr marL="0" indent="0">
              <a:buClr>
                <a:schemeClr val="tx2"/>
              </a:buClr>
              <a:buSzPct val="100000"/>
              <a:buNone/>
            </a:pPr>
            <a:r>
              <a:rPr lang="ar-EG" sz="3200" dirty="0" smtClean="0">
                <a:latin typeface="Aharoni" pitchFamily="2" charset="-79"/>
              </a:rPr>
              <a:t>1- خلاياة مستطيلة او بيضاوية او كروية        2- هوائية </a:t>
            </a:r>
          </a:p>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a:t>
            </a:r>
            <a:r>
              <a:rPr lang="ar-EG" sz="3200" b="1" u="sng" dirty="0">
                <a:solidFill>
                  <a:schemeClr val="bg1">
                    <a:lumMod val="50000"/>
                  </a:schemeClr>
                </a:solidFill>
                <a:latin typeface="Aharoni" pitchFamily="2" charset="-79"/>
              </a:rPr>
              <a:t>المزرعية : </a:t>
            </a:r>
            <a:endParaRPr lang="ar-EG" sz="3200" b="1" u="sng" dirty="0" smtClean="0">
              <a:solidFill>
                <a:schemeClr val="bg1">
                  <a:lumMod val="50000"/>
                </a:schemeClr>
              </a:solidFill>
              <a:latin typeface="Aharoni" pitchFamily="2" charset="-79"/>
            </a:endParaRPr>
          </a:p>
          <a:p>
            <a:pPr marL="0" indent="0">
              <a:buClr>
                <a:schemeClr val="tx2"/>
              </a:buClr>
              <a:buSzPct val="100000"/>
              <a:buNone/>
            </a:pPr>
            <a:r>
              <a:rPr lang="ar-EG" sz="3200" dirty="0" smtClean="0">
                <a:latin typeface="Aharoni" pitchFamily="2" charset="-79"/>
              </a:rPr>
              <a:t>يعد </a:t>
            </a:r>
            <a:r>
              <a:rPr lang="ar-EG" sz="3200" dirty="0">
                <a:latin typeface="Aharoni" pitchFamily="2" charset="-79"/>
              </a:rPr>
              <a:t>من الخمائر </a:t>
            </a:r>
            <a:r>
              <a:rPr lang="ar-EG" sz="3200" dirty="0" smtClean="0">
                <a:latin typeface="Aharoni" pitchFamily="2" charset="-79"/>
              </a:rPr>
              <a:t>الكاذبة </a:t>
            </a:r>
            <a:r>
              <a:rPr lang="ar-EG" sz="3200" dirty="0">
                <a:latin typeface="Aharoni" pitchFamily="2" charset="-79"/>
              </a:rPr>
              <a:t>لانة </a:t>
            </a:r>
            <a:r>
              <a:rPr lang="ar-EG" sz="3200" b="1" u="sng" dirty="0" smtClean="0">
                <a:latin typeface="Aharoni" pitchFamily="2" charset="-79"/>
              </a:rPr>
              <a:t>لا</a:t>
            </a:r>
            <a:r>
              <a:rPr lang="ar-EG" sz="3200" dirty="0" smtClean="0">
                <a:latin typeface="Aharoni" pitchFamily="2" charset="-79"/>
              </a:rPr>
              <a:t> يتكاثر </a:t>
            </a:r>
            <a:r>
              <a:rPr lang="ar-EG" sz="3200" dirty="0">
                <a:latin typeface="Aharoni" pitchFamily="2" charset="-79"/>
              </a:rPr>
              <a:t>جنسيا </a:t>
            </a:r>
            <a:r>
              <a:rPr lang="ar-EG" sz="3200" dirty="0" smtClean="0">
                <a:latin typeface="Aharoni" pitchFamily="2" charset="-79"/>
              </a:rPr>
              <a:t>ويمكن </a:t>
            </a:r>
            <a:r>
              <a:rPr lang="ar-EG" sz="3200" dirty="0">
                <a:latin typeface="Aharoni" pitchFamily="2" charset="-79"/>
              </a:rPr>
              <a:t>ان يتكاثر لا جنسي بالتبرعم الجانبي </a:t>
            </a:r>
            <a:r>
              <a:rPr lang="ar-EG" sz="3200" dirty="0" smtClean="0">
                <a:latin typeface="Aharoni" pitchFamily="2" charset="-79"/>
              </a:rPr>
              <a:t>المتعدد </a:t>
            </a:r>
            <a:endParaRPr lang="ar-EG" sz="3200" dirty="0">
              <a:latin typeface="Aharoni" pitchFamily="2" charset="-79"/>
            </a:endParaRPr>
          </a:p>
          <a:p>
            <a:pPr>
              <a:buClr>
                <a:schemeClr val="tx2"/>
              </a:buClr>
              <a:buSzPct val="100000"/>
              <a:buFont typeface="Wingdings" pitchFamily="2" charset="2"/>
              <a:buChar char="Ø"/>
            </a:pPr>
            <a:r>
              <a:rPr lang="ar-EG" sz="3200" b="1" u="sng" dirty="0">
                <a:solidFill>
                  <a:schemeClr val="bg1">
                    <a:lumMod val="50000"/>
                  </a:schemeClr>
                </a:solidFill>
                <a:latin typeface="Aharoni" pitchFamily="2" charset="-79"/>
              </a:rPr>
              <a:t>الخصائص الفسيولوجية : </a:t>
            </a:r>
          </a:p>
          <a:p>
            <a:pPr>
              <a:buClr>
                <a:schemeClr val="tx2"/>
              </a:buClr>
              <a:buSzPct val="100000"/>
              <a:buFont typeface="Wingdings" pitchFamily="2" charset="2"/>
              <a:buChar char="Ø"/>
            </a:pPr>
            <a:r>
              <a:rPr lang="ar-EG" sz="3200" dirty="0" smtClean="0">
                <a:latin typeface="Aharoni" pitchFamily="2" charset="-79"/>
              </a:rPr>
              <a:t>يستطيع </a:t>
            </a:r>
            <a:r>
              <a:rPr lang="ar-EG" sz="3200" dirty="0">
                <a:latin typeface="Aharoni" pitchFamily="2" charset="-79"/>
              </a:rPr>
              <a:t>تخمير </a:t>
            </a:r>
            <a:r>
              <a:rPr lang="ar-EG" sz="3200" dirty="0" smtClean="0">
                <a:latin typeface="Aharoni" pitchFamily="2" charset="-79"/>
              </a:rPr>
              <a:t>سكراللاكتوز</a:t>
            </a:r>
          </a:p>
          <a:p>
            <a:pPr>
              <a:buClr>
                <a:schemeClr val="tx2"/>
              </a:buClr>
              <a:buSzPct val="100000"/>
              <a:buFont typeface="Wingdings" pitchFamily="2" charset="2"/>
              <a:buChar char="Ø"/>
            </a:pPr>
            <a:r>
              <a:rPr lang="ar-EG" sz="3200" dirty="0" smtClean="0">
                <a:latin typeface="Aharoni" pitchFamily="2" charset="-79"/>
              </a:rPr>
              <a:t>يضمن </a:t>
            </a:r>
            <a:r>
              <a:rPr lang="ar-EG" sz="3200" dirty="0">
                <a:latin typeface="Aharoni" pitchFamily="2" charset="-79"/>
              </a:rPr>
              <a:t>نوع </a:t>
            </a:r>
            <a:r>
              <a:rPr lang="ar-SA" sz="3200" dirty="0" smtClean="0">
                <a:latin typeface="Aharoni" pitchFamily="2" charset="-79"/>
              </a:rPr>
              <a:t>: - </a:t>
            </a:r>
            <a:r>
              <a:rPr lang="en-US" sz="3900" dirty="0" err="1">
                <a:latin typeface="Aharoni" pitchFamily="2" charset="-79"/>
                <a:cs typeface="Aharoni" pitchFamily="2" charset="-79"/>
              </a:rPr>
              <a:t>lipolytica</a:t>
            </a:r>
            <a:r>
              <a:rPr lang="ar-SA" sz="3900" dirty="0" smtClean="0">
                <a:latin typeface="Aharoni" pitchFamily="2" charset="-79"/>
              </a:rPr>
              <a:t>              -</a:t>
            </a:r>
            <a:r>
              <a:rPr lang="en-US" sz="3900" dirty="0" smtClean="0">
                <a:latin typeface="Aharoni" pitchFamily="2" charset="-79"/>
                <a:cs typeface="Aharoni" pitchFamily="2" charset="-79"/>
              </a:rPr>
              <a:t>kefir </a:t>
            </a:r>
          </a:p>
          <a:p>
            <a:pPr marL="0" indent="0">
              <a:buClr>
                <a:schemeClr val="tx2"/>
              </a:buClr>
              <a:buSzPct val="100000"/>
              <a:buNone/>
            </a:pPr>
            <a:r>
              <a:rPr lang="ar-SA" dirty="0" smtClean="0">
                <a:latin typeface="Aharoni" pitchFamily="2" charset="-79"/>
              </a:rPr>
              <a:t> </a:t>
            </a:r>
            <a:endParaRPr lang="ar-EG" dirty="0"/>
          </a:p>
        </p:txBody>
      </p:sp>
    </p:spTree>
    <p:extLst>
      <p:ext uri="{BB962C8B-B14F-4D97-AF65-F5344CB8AC3E}">
        <p14:creationId xmlns:p14="http://schemas.microsoft.com/office/powerpoint/2010/main" val="253889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916832"/>
            <a:ext cx="8208912" cy="4464496"/>
          </a:xfrm>
        </p:spPr>
        <p:txBody>
          <a:bodyPr/>
          <a:lstStyle/>
          <a:p>
            <a:pPr>
              <a:buClr>
                <a:schemeClr val="tx2"/>
              </a:buClr>
              <a:buSzPct val="106000"/>
              <a:buFont typeface="Wingdings" pitchFamily="2" charset="2"/>
              <a:buChar char="v"/>
            </a:pPr>
            <a:r>
              <a:rPr lang="ar-EG" sz="2800" b="1" dirty="0" smtClean="0"/>
              <a:t>عزلت من الزبدة و السمن النباتي </a:t>
            </a:r>
          </a:p>
          <a:p>
            <a:pPr>
              <a:buClr>
                <a:schemeClr val="tx2"/>
              </a:buClr>
              <a:buSzPct val="106000"/>
              <a:buFont typeface="Wingdings" pitchFamily="2" charset="2"/>
              <a:buChar char="v"/>
            </a:pPr>
            <a:r>
              <a:rPr lang="ar-EG" sz="2800" b="1" dirty="0" smtClean="0"/>
              <a:t>عند تنميتها على بيئة محتوية على الجلوكوز و مستخلص الخميرة والببتون والماء (3 ايام عند 25م ) </a:t>
            </a:r>
          </a:p>
          <a:p>
            <a:pPr>
              <a:buClr>
                <a:schemeClr val="tx2"/>
              </a:buClr>
              <a:buSzPct val="106000"/>
              <a:buFont typeface="Wingdings" pitchFamily="2" charset="2"/>
              <a:buChar char="v"/>
            </a:pPr>
            <a:r>
              <a:rPr lang="ar-EG" sz="2800" b="1" dirty="0" smtClean="0"/>
              <a:t>تظهر الخلايا بشكل بيضي قصير الي متطاول </a:t>
            </a:r>
          </a:p>
          <a:p>
            <a:pPr>
              <a:buClr>
                <a:schemeClr val="tx2"/>
              </a:buClr>
              <a:buSzPct val="106000"/>
              <a:buFont typeface="Wingdings" pitchFamily="2" charset="2"/>
              <a:buChar char="v"/>
            </a:pPr>
            <a:r>
              <a:rPr lang="ar-EG" sz="2800" b="1" dirty="0" smtClean="0"/>
              <a:t>على مزراعة الشريحية تنتج مايسليوم كاذبا متطوراو مايسيليوما حقيقيا </a:t>
            </a:r>
          </a:p>
          <a:p>
            <a:pPr>
              <a:buClr>
                <a:schemeClr val="tx2"/>
              </a:buClr>
              <a:buSzPct val="106000"/>
              <a:buFont typeface="Wingdings" pitchFamily="2" charset="2"/>
              <a:buChar char="v"/>
            </a:pPr>
            <a:r>
              <a:rPr lang="ar-EG" sz="2800" b="1" dirty="0" smtClean="0"/>
              <a:t>لها القدرة على تحلل الدهون </a:t>
            </a:r>
          </a:p>
          <a:p>
            <a:pPr>
              <a:buClr>
                <a:schemeClr val="tx2"/>
              </a:buClr>
              <a:buSzPct val="106000"/>
              <a:buFont typeface="Wingdings" pitchFamily="2" charset="2"/>
              <a:buChar char="v"/>
            </a:pPr>
            <a:r>
              <a:rPr lang="ar-EG" sz="2800" b="1" dirty="0" smtClean="0"/>
              <a:t>لكن لاتخمر السكريات بالرغم انها تمثل الاريثريتول هوائيا </a:t>
            </a:r>
          </a:p>
          <a:p>
            <a:pPr>
              <a:buClr>
                <a:schemeClr val="tx2"/>
              </a:buClr>
              <a:buSzPct val="106000"/>
              <a:buFont typeface="Wingdings" pitchFamily="2" charset="2"/>
              <a:buChar char="v"/>
            </a:pPr>
            <a:endParaRPr lang="ar-EG" dirty="0" smtClean="0"/>
          </a:p>
          <a:p>
            <a:pPr>
              <a:buClr>
                <a:schemeClr val="tx2"/>
              </a:buClr>
              <a:buSzPct val="106000"/>
              <a:buFont typeface="Wingdings" pitchFamily="2" charset="2"/>
              <a:buChar char="v"/>
            </a:pPr>
            <a:endParaRPr lang="ar-EG" dirty="0"/>
          </a:p>
        </p:txBody>
      </p:sp>
      <p:sp>
        <p:nvSpPr>
          <p:cNvPr id="4" name="Content Placeholder 4"/>
          <p:cNvSpPr txBox="1">
            <a:spLocks noGrp="1"/>
          </p:cNvSpPr>
          <p:nvPr>
            <p:ph type="title"/>
          </p:nvPr>
        </p:nvSpPr>
        <p:spPr>
          <a:xfrm>
            <a:off x="467544" y="188640"/>
            <a:ext cx="8219256" cy="1282154"/>
          </a:xfrm>
          <a:prstGeom prst="rect">
            <a:avLst/>
          </a:prstGeom>
        </p:spPr>
        <p:txBody>
          <a:bodyPr vert="horz">
            <a:normAutofit fontScale="90000"/>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n-US" sz="3600" b="1" u="sng" dirty="0" smtClean="0">
                <a:solidFill>
                  <a:schemeClr val="tx2"/>
                </a:solidFill>
                <a:effectLst>
                  <a:outerShdw blurRad="38100" dist="38100" dir="2700000" algn="tl">
                    <a:srgbClr val="000000">
                      <a:alpha val="43137"/>
                    </a:srgbClr>
                  </a:outerShdw>
                </a:effectLst>
              </a:rPr>
              <a:t/>
            </a:r>
            <a:br>
              <a:rPr lang="en-US" sz="3600" b="1" u="sng" dirty="0" smtClean="0">
                <a:solidFill>
                  <a:schemeClr val="tx2"/>
                </a:solidFill>
                <a:effectLst>
                  <a:outerShdw blurRad="38100" dist="38100" dir="2700000" algn="tl">
                    <a:srgbClr val="000000">
                      <a:alpha val="43137"/>
                    </a:srgbClr>
                  </a:outerShdw>
                </a:effectLst>
              </a:rPr>
            </a:br>
            <a:r>
              <a:rPr lang="en-US" sz="3600" b="1" u="sng" dirty="0">
                <a:solidFill>
                  <a:schemeClr val="tx2"/>
                </a:solidFill>
                <a:effectLst>
                  <a:outerShdw blurRad="38100" dist="38100" dir="2700000" algn="tl">
                    <a:srgbClr val="000000">
                      <a:alpha val="43137"/>
                    </a:srgbClr>
                  </a:outerShdw>
                </a:effectLst>
              </a:rPr>
              <a:t/>
            </a:r>
            <a:br>
              <a:rPr lang="en-US" sz="3600" b="1" u="sng" dirty="0">
                <a:solidFill>
                  <a:schemeClr val="tx2"/>
                </a:solidFill>
                <a:effectLst>
                  <a:outerShdw blurRad="38100" dist="38100" dir="2700000" algn="tl">
                    <a:srgbClr val="000000">
                      <a:alpha val="43137"/>
                    </a:srgbClr>
                  </a:outerShdw>
                </a:effectLst>
              </a:rPr>
            </a:br>
            <a:r>
              <a:rPr lang="en-US" sz="3600" b="1" u="sng" dirty="0" smtClean="0">
                <a:solidFill>
                  <a:schemeClr val="tx2"/>
                </a:solidFill>
                <a:effectLst>
                  <a:outerShdw blurRad="38100" dist="38100" dir="2700000" algn="tl">
                    <a:srgbClr val="000000">
                      <a:alpha val="43137"/>
                    </a:srgbClr>
                  </a:outerShdw>
                </a:effectLst>
              </a:rPr>
              <a:t/>
            </a:r>
            <a:br>
              <a:rPr lang="en-US" sz="3600" b="1" u="sng" dirty="0" smtClean="0">
                <a:solidFill>
                  <a:schemeClr val="tx2"/>
                </a:solidFill>
                <a:effectLst>
                  <a:outerShdw blurRad="38100" dist="38100" dir="2700000" algn="tl">
                    <a:srgbClr val="000000">
                      <a:alpha val="43137"/>
                    </a:srgbClr>
                  </a:outerShdw>
                </a:effectLst>
              </a:rPr>
            </a:br>
            <a:r>
              <a:rPr lang="en-US" sz="3600" b="1" u="sng" dirty="0">
                <a:solidFill>
                  <a:schemeClr val="tx2"/>
                </a:solidFill>
                <a:effectLst>
                  <a:outerShdw blurRad="38100" dist="38100" dir="2700000" algn="tl">
                    <a:srgbClr val="000000">
                      <a:alpha val="43137"/>
                    </a:srgbClr>
                  </a:outerShdw>
                </a:effectLst>
              </a:rPr>
              <a:t/>
            </a:r>
            <a:br>
              <a:rPr lang="en-US" sz="3600" b="1" u="sng" dirty="0">
                <a:solidFill>
                  <a:schemeClr val="tx2"/>
                </a:solidFill>
                <a:effectLst>
                  <a:outerShdw blurRad="38100" dist="38100" dir="2700000" algn="tl">
                    <a:srgbClr val="000000">
                      <a:alpha val="43137"/>
                    </a:srgbClr>
                  </a:outerShdw>
                </a:effectLst>
              </a:rPr>
            </a:br>
            <a:r>
              <a:rPr lang="en-US" sz="3600" b="1" u="sng" dirty="0" smtClean="0">
                <a:solidFill>
                  <a:schemeClr val="tx2"/>
                </a:solidFill>
                <a:effectLst>
                  <a:outerShdw blurRad="38100" dist="38100" dir="2700000" algn="tl">
                    <a:srgbClr val="000000">
                      <a:alpha val="43137"/>
                    </a:srgbClr>
                  </a:outerShdw>
                </a:effectLst>
              </a:rPr>
              <a:t/>
            </a:r>
            <a:br>
              <a:rPr lang="en-US" sz="3600" b="1" u="sng" dirty="0" smtClean="0">
                <a:solidFill>
                  <a:schemeClr val="tx2"/>
                </a:solidFill>
                <a:effectLst>
                  <a:outerShdw blurRad="38100" dist="38100" dir="2700000" algn="tl">
                    <a:srgbClr val="000000">
                      <a:alpha val="43137"/>
                    </a:srgbClr>
                  </a:outerShdw>
                </a:effectLst>
              </a:rPr>
            </a:br>
            <a:r>
              <a:rPr lang="en-US" sz="3600" b="1" u="sng" dirty="0" smtClean="0">
                <a:solidFill>
                  <a:schemeClr val="tx2"/>
                </a:solidFill>
                <a:effectLst>
                  <a:outerShdw blurRad="38100" dist="38100" dir="2700000" algn="tl">
                    <a:srgbClr val="000000">
                      <a:alpha val="43137"/>
                    </a:srgbClr>
                  </a:outerShdw>
                </a:effectLst>
              </a:rPr>
              <a:t>candida </a:t>
            </a:r>
            <a:r>
              <a:rPr lang="en-US" sz="3600" b="1" u="sng" dirty="0" err="1" smtClean="0">
                <a:solidFill>
                  <a:schemeClr val="tx2"/>
                </a:solidFill>
                <a:effectLst>
                  <a:outerShdw blurRad="38100" dist="38100" dir="2700000" algn="tl">
                    <a:srgbClr val="000000">
                      <a:alpha val="43137"/>
                    </a:srgbClr>
                  </a:outerShdw>
                </a:effectLst>
              </a:rPr>
              <a:t>lipolytica</a:t>
            </a:r>
            <a:r>
              <a:rPr lang="en-US" sz="3600" b="1" u="sng" dirty="0" smtClean="0">
                <a:solidFill>
                  <a:schemeClr val="tx2"/>
                </a:solidFill>
                <a:effectLst>
                  <a:outerShdw blurRad="38100" dist="38100" dir="2700000" algn="tl">
                    <a:srgbClr val="000000">
                      <a:alpha val="43137"/>
                    </a:srgbClr>
                  </a:outerShdw>
                </a:effectLst>
              </a:rPr>
              <a:t> </a:t>
            </a:r>
            <a:r>
              <a:rPr lang="en-US" sz="3600" b="1" u="sng" dirty="0">
                <a:solidFill>
                  <a:schemeClr val="tx2"/>
                </a:solidFill>
                <a:effectLst>
                  <a:outerShdw blurRad="38100" dist="38100" dir="2700000" algn="tl">
                    <a:srgbClr val="000000">
                      <a:alpha val="43137"/>
                    </a:srgbClr>
                  </a:outerShdw>
                </a:effectLst>
              </a:rPr>
              <a:t>var. </a:t>
            </a:r>
            <a:r>
              <a:rPr lang="en-US" sz="3600" b="1" u="sng" dirty="0" err="1">
                <a:solidFill>
                  <a:schemeClr val="tx2"/>
                </a:solidFill>
                <a:effectLst>
                  <a:outerShdw blurRad="38100" dist="38100" dir="2700000" algn="tl">
                    <a:srgbClr val="000000">
                      <a:alpha val="43137"/>
                    </a:srgbClr>
                  </a:outerShdw>
                </a:effectLst>
              </a:rPr>
              <a:t>lipolytica</a:t>
            </a:r>
            <a:r>
              <a:rPr lang="ar-EG" sz="3600" b="1" u="sng" dirty="0">
                <a:solidFill>
                  <a:schemeClr val="tx2"/>
                </a:solidFill>
                <a:effectLst>
                  <a:outerShdw blurRad="38100" dist="38100" dir="2700000" algn="tl">
                    <a:srgbClr val="000000">
                      <a:alpha val="43137"/>
                    </a:srgbClr>
                  </a:outerShdw>
                </a:effectLst>
              </a:rPr>
              <a:t/>
            </a:r>
            <a:br>
              <a:rPr lang="ar-EG" sz="3600" b="1" u="sng" dirty="0">
                <a:solidFill>
                  <a:schemeClr val="tx2"/>
                </a:solidFill>
                <a:effectLst>
                  <a:outerShdw blurRad="38100" dist="38100" dir="2700000" algn="tl">
                    <a:srgbClr val="000000">
                      <a:alpha val="43137"/>
                    </a:srgbClr>
                  </a:outerShdw>
                </a:effectLst>
              </a:rPr>
            </a:br>
            <a:r>
              <a:rPr lang="ar-EG" sz="3600" b="1" u="sng" dirty="0" smtClean="0">
                <a:solidFill>
                  <a:schemeClr val="tx2"/>
                </a:solidFill>
                <a:effectLst>
                  <a:outerShdw blurRad="38100" dist="38100" dir="2700000" algn="tl">
                    <a:srgbClr val="000000">
                      <a:alpha val="43137"/>
                    </a:srgbClr>
                  </a:outerShdw>
                </a:effectLst>
              </a:rPr>
              <a:t>كانديدا ليبوليتيكا صنف ليبوليتيكا </a:t>
            </a:r>
            <a:endParaRPr lang="ar-EG"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02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0548" y="332656"/>
            <a:ext cx="7956212" cy="6192688"/>
          </a:xfrm>
        </p:spPr>
      </p:pic>
    </p:spTree>
    <p:extLst>
      <p:ext uri="{BB962C8B-B14F-4D97-AF65-F5344CB8AC3E}">
        <p14:creationId xmlns:p14="http://schemas.microsoft.com/office/powerpoint/2010/main" val="37997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404664"/>
            <a:ext cx="8280920" cy="6192688"/>
          </a:xfrm>
        </p:spPr>
      </p:pic>
    </p:spTree>
    <p:extLst>
      <p:ext uri="{BB962C8B-B14F-4D97-AF65-F5344CB8AC3E}">
        <p14:creationId xmlns:p14="http://schemas.microsoft.com/office/powerpoint/2010/main" val="277485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Clr>
                <a:schemeClr val="tx2"/>
              </a:buClr>
              <a:buSzPct val="109000"/>
              <a:buFont typeface="Wingdings" pitchFamily="2" charset="2"/>
              <a:buChar char="v"/>
            </a:pPr>
            <a:r>
              <a:rPr lang="ar-EG" sz="3600" dirty="0" smtClean="0"/>
              <a:t>ترتبط باللبن والجبن والكفير..</a:t>
            </a:r>
          </a:p>
          <a:p>
            <a:pPr>
              <a:buClr>
                <a:schemeClr val="tx2"/>
              </a:buClr>
              <a:buSzPct val="109000"/>
              <a:buFont typeface="Wingdings" pitchFamily="2" charset="2"/>
              <a:buChar char="v"/>
            </a:pPr>
            <a:r>
              <a:rPr lang="ar-EG" sz="3600" dirty="0" smtClean="0"/>
              <a:t> و عند تنميتها في بيئة (3 ايام عند 25م ) تظهر الخلايا بيضية قصيرة الي بيضية طويلة ..</a:t>
            </a:r>
          </a:p>
          <a:p>
            <a:pPr>
              <a:buClr>
                <a:schemeClr val="tx2"/>
              </a:buClr>
              <a:buSzPct val="109000"/>
              <a:buFont typeface="Wingdings" pitchFamily="2" charset="2"/>
              <a:buChar char="v"/>
            </a:pPr>
            <a:r>
              <a:rPr lang="ar-EG" sz="3600" dirty="0" smtClean="0"/>
              <a:t>تنتج مايسيليوم كاذب بغزارة ..</a:t>
            </a:r>
          </a:p>
          <a:p>
            <a:pPr>
              <a:buClr>
                <a:schemeClr val="tx2"/>
              </a:buClr>
              <a:buSzPct val="109000"/>
              <a:buFont typeface="Wingdings" pitchFamily="2" charset="2"/>
              <a:buChar char="v"/>
            </a:pPr>
            <a:r>
              <a:rPr lang="ar-EG" sz="3600" dirty="0" smtClean="0"/>
              <a:t>تخمر اللاكتوز و الجلوكوز ولا تمثل الزايلوز اليميني  </a:t>
            </a:r>
            <a:r>
              <a:rPr lang="en-US" sz="3600" dirty="0" smtClean="0"/>
              <a:t>D-xylose</a:t>
            </a:r>
            <a:r>
              <a:rPr lang="ar-EG" sz="3600" dirty="0" smtClean="0"/>
              <a:t> </a:t>
            </a:r>
          </a:p>
          <a:p>
            <a:pPr>
              <a:buClr>
                <a:schemeClr val="tx2"/>
              </a:buClr>
              <a:buSzPct val="109000"/>
              <a:buFont typeface="Wingdings" pitchFamily="2" charset="2"/>
              <a:buChar char="v"/>
            </a:pPr>
            <a:endParaRPr lang="ar-EG" dirty="0"/>
          </a:p>
        </p:txBody>
      </p:sp>
      <p:sp>
        <p:nvSpPr>
          <p:cNvPr id="4" name="Content Placeholder 4"/>
          <p:cNvSpPr txBox="1">
            <a:spLocks noGrp="1"/>
          </p:cNvSpPr>
          <p:nvPr>
            <p:ph type="title"/>
          </p:nvPr>
        </p:nvSpPr>
        <p:spPr>
          <a:prstGeom prst="rect">
            <a:avLst/>
          </a:prstGeom>
        </p:spPr>
        <p:txBody>
          <a:bodyPr vert="horz">
            <a:normAutofit fontScale="90000"/>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n-US" sz="3600" b="1" u="sng" dirty="0" smtClean="0">
                <a:solidFill>
                  <a:schemeClr val="tx2"/>
                </a:solidFill>
                <a:effectLst>
                  <a:outerShdw blurRad="38100" dist="38100" dir="2700000" algn="tl">
                    <a:srgbClr val="000000">
                      <a:alpha val="43137"/>
                    </a:srgbClr>
                  </a:outerShdw>
                </a:effectLst>
              </a:rPr>
              <a:t/>
            </a:r>
            <a:br>
              <a:rPr lang="en-US" sz="3600" b="1" u="sng" dirty="0" smtClean="0">
                <a:solidFill>
                  <a:schemeClr val="tx2"/>
                </a:solidFill>
                <a:effectLst>
                  <a:outerShdw blurRad="38100" dist="38100" dir="2700000" algn="tl">
                    <a:srgbClr val="000000">
                      <a:alpha val="43137"/>
                    </a:srgbClr>
                  </a:outerShdw>
                </a:effectLst>
              </a:rPr>
            </a:br>
            <a:r>
              <a:rPr lang="en-US" sz="3600" b="1" u="sng" dirty="0">
                <a:solidFill>
                  <a:schemeClr val="tx2"/>
                </a:solidFill>
                <a:effectLst>
                  <a:outerShdw blurRad="38100" dist="38100" dir="2700000" algn="tl">
                    <a:srgbClr val="000000">
                      <a:alpha val="43137"/>
                    </a:srgbClr>
                  </a:outerShdw>
                </a:effectLst>
              </a:rPr>
              <a:t/>
            </a:r>
            <a:br>
              <a:rPr lang="en-US" sz="3600" b="1" u="sng" dirty="0">
                <a:solidFill>
                  <a:schemeClr val="tx2"/>
                </a:solidFill>
                <a:effectLst>
                  <a:outerShdw blurRad="38100" dist="38100" dir="2700000" algn="tl">
                    <a:srgbClr val="000000">
                      <a:alpha val="43137"/>
                    </a:srgbClr>
                  </a:outerShdw>
                </a:effectLst>
              </a:rPr>
            </a:br>
            <a:r>
              <a:rPr lang="en-US" sz="3600" b="1" u="sng" dirty="0" smtClean="0">
                <a:solidFill>
                  <a:schemeClr val="tx2"/>
                </a:solidFill>
                <a:effectLst>
                  <a:outerShdw blurRad="38100" dist="38100" dir="2700000" algn="tl">
                    <a:srgbClr val="000000">
                      <a:alpha val="43137"/>
                    </a:srgbClr>
                  </a:outerShdw>
                </a:effectLst>
              </a:rPr>
              <a:t/>
            </a:r>
            <a:br>
              <a:rPr lang="en-US" sz="3600" b="1" u="sng" dirty="0" smtClean="0">
                <a:solidFill>
                  <a:schemeClr val="tx2"/>
                </a:solidFill>
                <a:effectLst>
                  <a:outerShdw blurRad="38100" dist="38100" dir="2700000" algn="tl">
                    <a:srgbClr val="000000">
                      <a:alpha val="43137"/>
                    </a:srgbClr>
                  </a:outerShdw>
                </a:effectLst>
              </a:rPr>
            </a:br>
            <a:r>
              <a:rPr lang="en-US" sz="3600" b="1" u="sng" dirty="0">
                <a:solidFill>
                  <a:schemeClr val="tx2"/>
                </a:solidFill>
                <a:effectLst>
                  <a:outerShdw blurRad="38100" dist="38100" dir="2700000" algn="tl">
                    <a:srgbClr val="000000">
                      <a:alpha val="43137"/>
                    </a:srgbClr>
                  </a:outerShdw>
                </a:effectLst>
              </a:rPr>
              <a:t/>
            </a:r>
            <a:br>
              <a:rPr lang="en-US" sz="3600" b="1" u="sng" dirty="0">
                <a:solidFill>
                  <a:schemeClr val="tx2"/>
                </a:solidFill>
                <a:effectLst>
                  <a:outerShdw blurRad="38100" dist="38100" dir="2700000" algn="tl">
                    <a:srgbClr val="000000">
                      <a:alpha val="43137"/>
                    </a:srgbClr>
                  </a:outerShdw>
                </a:effectLst>
              </a:rPr>
            </a:br>
            <a:r>
              <a:rPr lang="en-US" sz="4400" b="1" u="sng" dirty="0" smtClean="0">
                <a:solidFill>
                  <a:schemeClr val="tx2"/>
                </a:solidFill>
                <a:effectLst>
                  <a:outerShdw blurRad="38100" dist="38100" dir="2700000" algn="tl">
                    <a:srgbClr val="000000">
                      <a:alpha val="43137"/>
                    </a:srgbClr>
                  </a:outerShdw>
                </a:effectLst>
              </a:rPr>
              <a:t>candida kefir</a:t>
            </a:r>
            <a:r>
              <a:rPr lang="ar-EG" sz="4400" b="1" u="sng" dirty="0" smtClean="0">
                <a:solidFill>
                  <a:schemeClr val="tx2"/>
                </a:solidFill>
                <a:effectLst>
                  <a:outerShdw blurRad="38100" dist="38100" dir="2700000" algn="tl">
                    <a:srgbClr val="000000">
                      <a:alpha val="43137"/>
                    </a:srgbClr>
                  </a:outerShdw>
                </a:effectLst>
              </a:rPr>
              <a:t/>
            </a:r>
            <a:br>
              <a:rPr lang="ar-EG" sz="4400" b="1" u="sng" dirty="0" smtClean="0">
                <a:solidFill>
                  <a:schemeClr val="tx2"/>
                </a:solidFill>
                <a:effectLst>
                  <a:outerShdw blurRad="38100" dist="38100" dir="2700000" algn="tl">
                    <a:srgbClr val="000000">
                      <a:alpha val="43137"/>
                    </a:srgbClr>
                  </a:outerShdw>
                </a:effectLst>
              </a:rPr>
            </a:br>
            <a:r>
              <a:rPr lang="ar-EG" sz="4400" b="1" u="sng" dirty="0" smtClean="0">
                <a:solidFill>
                  <a:schemeClr val="tx2"/>
                </a:solidFill>
                <a:effectLst>
                  <a:outerShdw blurRad="38100" dist="38100" dir="2700000" algn="tl">
                    <a:srgbClr val="000000">
                      <a:alpha val="43137"/>
                    </a:srgbClr>
                  </a:outerShdw>
                </a:effectLst>
              </a:rPr>
              <a:t>كانديدا كفير </a:t>
            </a:r>
            <a:endParaRPr lang="ar-EG" sz="3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480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188640"/>
            <a:ext cx="8208912" cy="6336704"/>
          </a:xfrm>
        </p:spPr>
      </p:pic>
    </p:spTree>
    <p:extLst>
      <p:ext uri="{BB962C8B-B14F-4D97-AF65-F5344CB8AC3E}">
        <p14:creationId xmlns:p14="http://schemas.microsoft.com/office/powerpoint/2010/main" val="13816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859216" cy="4873752"/>
          </a:xfrm>
        </p:spPr>
        <p:txBody>
          <a:bodyPr/>
          <a:lstStyle/>
          <a:p>
            <a:pPr>
              <a:buClr>
                <a:schemeClr val="tx2"/>
              </a:buClr>
              <a:buSzPct val="104000"/>
              <a:buFont typeface="Wingdings" pitchFamily="2" charset="2"/>
              <a:buChar char="v"/>
            </a:pPr>
            <a:r>
              <a:rPr lang="ar-EG" sz="3200" dirty="0" smtClean="0"/>
              <a:t>عزلت من الحليب المكثف المحلي عند تنميتها على البيئة (3 ايام لمدة 25 م)</a:t>
            </a:r>
          </a:p>
          <a:p>
            <a:pPr>
              <a:buClr>
                <a:schemeClr val="tx2"/>
              </a:buClr>
              <a:buSzPct val="104000"/>
              <a:buFont typeface="Wingdings" pitchFamily="2" charset="2"/>
              <a:buChar char="v"/>
            </a:pPr>
            <a:r>
              <a:rPr lang="ar-EG" sz="3200" dirty="0" smtClean="0"/>
              <a:t>تظهر الخلايا بشكل بيضي </a:t>
            </a:r>
          </a:p>
          <a:p>
            <a:pPr>
              <a:buClr>
                <a:schemeClr val="tx2"/>
              </a:buClr>
              <a:buSzPct val="104000"/>
              <a:buFont typeface="Wingdings" pitchFamily="2" charset="2"/>
              <a:buChar char="v"/>
            </a:pPr>
            <a:r>
              <a:rPr lang="ar-EG" sz="3200" dirty="0" smtClean="0"/>
              <a:t>لها القدرة على تخمير الجلوكوز ولكن ليس اللاكتوز لا تمثل المانيتول و الجلوسيتول </a:t>
            </a:r>
          </a:p>
          <a:p>
            <a:pPr>
              <a:buClr>
                <a:schemeClr val="tx2"/>
              </a:buClr>
              <a:buSzPct val="104000"/>
              <a:buFont typeface="Wingdings" pitchFamily="2" charset="2"/>
              <a:buChar char="v"/>
            </a:pPr>
            <a:endParaRPr lang="ar-EG" dirty="0"/>
          </a:p>
        </p:txBody>
      </p:sp>
      <p:sp>
        <p:nvSpPr>
          <p:cNvPr id="4" name="Content Placeholder 4"/>
          <p:cNvSpPr txBox="1">
            <a:spLocks noGrp="1"/>
          </p:cNvSpPr>
          <p:nvPr>
            <p:ph type="title"/>
          </p:nvPr>
        </p:nvSpPr>
        <p:spPr>
          <a:prstGeom prst="rect">
            <a:avLst/>
          </a:prstGeom>
        </p:spPr>
        <p:txBody>
          <a:bodyPr vert="horz">
            <a:normAutofit fontScale="90000"/>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3600" b="1" u="sng" dirty="0" err="1" smtClean="0">
                <a:solidFill>
                  <a:schemeClr val="tx2"/>
                </a:solidFill>
                <a:effectLst>
                  <a:outerShdw blurRad="38100" dist="38100" dir="2700000" algn="tl">
                    <a:srgbClr val="000000">
                      <a:alpha val="43137"/>
                    </a:srgbClr>
                  </a:outerShdw>
                </a:effectLst>
              </a:rPr>
              <a:t>Torulopsis</a:t>
            </a:r>
            <a:r>
              <a:rPr lang="en-US" sz="3600" b="1" u="sng" dirty="0" smtClean="0">
                <a:solidFill>
                  <a:schemeClr val="tx2"/>
                </a:solidFill>
                <a:effectLst>
                  <a:outerShdw blurRad="38100" dist="38100" dir="2700000" algn="tl">
                    <a:srgbClr val="000000">
                      <a:alpha val="43137"/>
                    </a:srgbClr>
                  </a:outerShdw>
                </a:effectLst>
              </a:rPr>
              <a:t> </a:t>
            </a:r>
            <a:r>
              <a:rPr lang="en-US" sz="3600" b="1" u="sng" dirty="0" err="1" smtClean="0">
                <a:solidFill>
                  <a:schemeClr val="tx2"/>
                </a:solidFill>
                <a:effectLst>
                  <a:outerShdw blurRad="38100" dist="38100" dir="2700000" algn="tl">
                    <a:srgbClr val="000000">
                      <a:alpha val="43137"/>
                    </a:srgbClr>
                  </a:outerShdw>
                </a:effectLst>
              </a:rPr>
              <a:t>lactis</a:t>
            </a:r>
            <a:r>
              <a:rPr lang="en-US" sz="3600" b="1" u="sng" dirty="0" smtClean="0">
                <a:solidFill>
                  <a:schemeClr val="tx2"/>
                </a:solidFill>
                <a:effectLst>
                  <a:outerShdw blurRad="38100" dist="38100" dir="2700000" algn="tl">
                    <a:srgbClr val="000000">
                      <a:alpha val="43137"/>
                    </a:srgbClr>
                  </a:outerShdw>
                </a:effectLst>
              </a:rPr>
              <a:t> - condense</a:t>
            </a:r>
            <a:br>
              <a:rPr lang="en-US" sz="3600" b="1" u="sng" dirty="0" smtClean="0">
                <a:solidFill>
                  <a:schemeClr val="tx2"/>
                </a:solidFill>
                <a:effectLst>
                  <a:outerShdw blurRad="38100" dist="38100" dir="2700000" algn="tl">
                    <a:srgbClr val="000000">
                      <a:alpha val="43137"/>
                    </a:srgbClr>
                  </a:outerShdw>
                </a:effectLst>
              </a:rPr>
            </a:br>
            <a:r>
              <a:rPr lang="ar-EG" sz="3600" b="1" u="sng" dirty="0" smtClean="0">
                <a:solidFill>
                  <a:schemeClr val="tx2"/>
                </a:solidFill>
                <a:effectLst>
                  <a:outerShdw blurRad="38100" dist="38100" dir="2700000" algn="tl">
                    <a:srgbClr val="000000">
                      <a:alpha val="43137"/>
                    </a:srgbClr>
                  </a:outerShdw>
                </a:effectLst>
              </a:rPr>
              <a:t>توريولوبسيس لاكتس – كوندنسي </a:t>
            </a:r>
            <a:endParaRPr lang="en-US" sz="3600" b="1" u="sng"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729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476672"/>
            <a:ext cx="8280920" cy="6015877"/>
          </a:xfrm>
        </p:spPr>
      </p:pic>
    </p:spTree>
    <p:extLst>
      <p:ext uri="{BB962C8B-B14F-4D97-AF65-F5344CB8AC3E}">
        <p14:creationId xmlns:p14="http://schemas.microsoft.com/office/powerpoint/2010/main" val="34737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4000" b="1" dirty="0" smtClean="0">
                <a:effectLst>
                  <a:outerShdw blurRad="38100" dist="38100" dir="2700000" algn="tl">
                    <a:srgbClr val="000000">
                      <a:alpha val="43137"/>
                    </a:srgbClr>
                  </a:outerShdw>
                </a:effectLst>
              </a:rPr>
              <a:t>خصـــائـــــص الــخمــــــــائــر : </a:t>
            </a:r>
            <a:endParaRPr lang="ar-EG"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9552" y="1484784"/>
            <a:ext cx="7755632" cy="4873752"/>
          </a:xfrm>
        </p:spPr>
        <p:txBody>
          <a:bodyPr>
            <a:normAutofit/>
          </a:bodyPr>
          <a:lstStyle/>
          <a:p>
            <a:pPr>
              <a:buClr>
                <a:schemeClr val="tx2"/>
              </a:buClr>
              <a:buSzPct val="82000"/>
              <a:buFont typeface="Wingdings" pitchFamily="2" charset="2"/>
              <a:buChar char="v"/>
            </a:pPr>
            <a:r>
              <a:rPr lang="ar-EG" dirty="0" smtClean="0"/>
              <a:t>معظمها هوائية (خمائر غشائية او سطحية)</a:t>
            </a:r>
          </a:p>
          <a:p>
            <a:pPr>
              <a:buClr>
                <a:schemeClr val="tx2"/>
              </a:buClr>
              <a:buSzPct val="82000"/>
              <a:buFont typeface="Wingdings" pitchFamily="2" charset="2"/>
              <a:buChar char="v"/>
            </a:pPr>
            <a:r>
              <a:rPr lang="ar-EG" dirty="0" smtClean="0"/>
              <a:t>موجبة لصبغة جرام </a:t>
            </a:r>
          </a:p>
          <a:p>
            <a:pPr>
              <a:buClr>
                <a:schemeClr val="tx2"/>
              </a:buClr>
              <a:buSzPct val="82000"/>
              <a:buFont typeface="Wingdings" pitchFamily="2" charset="2"/>
              <a:buChar char="v"/>
            </a:pPr>
            <a:r>
              <a:rPr lang="ar-EG" dirty="0"/>
              <a:t>عديمة الحركه اي لا يوجد لديها </a:t>
            </a:r>
            <a:r>
              <a:rPr lang="ar-EG" dirty="0" smtClean="0"/>
              <a:t>أسواط </a:t>
            </a:r>
            <a:endParaRPr lang="ar-EG" dirty="0"/>
          </a:p>
          <a:p>
            <a:pPr>
              <a:buClr>
                <a:schemeClr val="tx2"/>
              </a:buClr>
              <a:buSzPct val="82000"/>
              <a:buFont typeface="Wingdings" pitchFamily="2" charset="2"/>
              <a:buChar char="v"/>
            </a:pPr>
            <a:r>
              <a:rPr lang="ar-EG" dirty="0" smtClean="0"/>
              <a:t>تحتاج الي الكربون و نيتروجين لكي تنمو </a:t>
            </a:r>
          </a:p>
          <a:p>
            <a:pPr>
              <a:buClr>
                <a:schemeClr val="tx2"/>
              </a:buClr>
              <a:buSzPct val="82000"/>
              <a:buFont typeface="Wingdings" pitchFamily="2" charset="2"/>
              <a:buChar char="v"/>
            </a:pPr>
            <a:r>
              <a:rPr lang="ar-EG" dirty="0" smtClean="0"/>
              <a:t>تستطيع أن تنمو في مدي حراري واسع يتراوح من ( صفر – 47 مئوي) و الدرجة الحرارة المثلى ( 30 مئوي )..</a:t>
            </a:r>
          </a:p>
          <a:p>
            <a:pPr>
              <a:buClr>
                <a:schemeClr val="tx2"/>
              </a:buClr>
              <a:buSzPct val="82000"/>
              <a:buFont typeface="Wingdings" pitchFamily="2" charset="2"/>
              <a:buChar char="v"/>
            </a:pPr>
            <a:r>
              <a:rPr lang="ar-EG" dirty="0" smtClean="0"/>
              <a:t>رقم الحموضة الامثل يتراوح من ( 4 – 4.5 )</a:t>
            </a:r>
          </a:p>
          <a:p>
            <a:pPr>
              <a:buClr>
                <a:schemeClr val="tx2"/>
              </a:buClr>
              <a:buSzPct val="82000"/>
              <a:buFont typeface="Wingdings" pitchFamily="2" charset="2"/>
              <a:buChar char="v"/>
            </a:pPr>
            <a:r>
              <a:rPr lang="ar-EG" dirty="0" smtClean="0"/>
              <a:t>تحتاج الي الماء بكمية أقــل مما تحتاج اليها البكتريا و كمية أكبـــــرمما تحتاج اليها الاعفان </a:t>
            </a:r>
          </a:p>
          <a:p>
            <a:pPr>
              <a:buClr>
                <a:schemeClr val="tx2"/>
              </a:buClr>
              <a:buSzPct val="82000"/>
              <a:buFont typeface="Wingdings" pitchFamily="2" charset="2"/>
              <a:buChar char="v"/>
            </a:pPr>
            <a:r>
              <a:rPr lang="ar-EG" dirty="0"/>
              <a:t>  تأخد عدة اشكال منها البيضي – الكروي – الاهليجي – الاسطواني – المثلث</a:t>
            </a:r>
          </a:p>
          <a:p>
            <a:pPr>
              <a:buFont typeface="Wingdings" pitchFamily="2" charset="2"/>
              <a:buChar char="v"/>
            </a:pPr>
            <a:endParaRPr lang="ar-EG" dirty="0"/>
          </a:p>
        </p:txBody>
      </p:sp>
    </p:spTree>
    <p:extLst>
      <p:ext uri="{BB962C8B-B14F-4D97-AF65-F5344CB8AC3E}">
        <p14:creationId xmlns:p14="http://schemas.microsoft.com/office/powerpoint/2010/main" val="36251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548680"/>
            <a:ext cx="7787208" cy="5544616"/>
          </a:xfrm>
        </p:spPr>
        <p:txBody>
          <a:bodyPr/>
          <a:lstStyle/>
          <a:p>
            <a:pPr>
              <a:buClr>
                <a:schemeClr val="tx2"/>
              </a:buClr>
              <a:buSzPct val="84000"/>
              <a:buFont typeface="Wingdings" pitchFamily="2" charset="2"/>
              <a:buChar char="v"/>
            </a:pPr>
            <a:r>
              <a:rPr lang="ar-EG" sz="2800" dirty="0" smtClean="0"/>
              <a:t>الخمائر لها قدرة على تخمير السكر وانتاج كحول الايثانول في غياب الاكسجين(خمائر قاعية او مخمرة ) وذلك لتحصل على طاقتها من خلال تحويل السكريات الي</a:t>
            </a:r>
            <a:r>
              <a:rPr lang="ar-EG" sz="2800" dirty="0"/>
              <a:t> </a:t>
            </a:r>
            <a:r>
              <a:rPr lang="en-US" sz="2800" dirty="0" smtClean="0"/>
              <a:t> co2 , </a:t>
            </a:r>
            <a:r>
              <a:rPr lang="ar-EG" sz="2800" dirty="0" smtClean="0"/>
              <a:t>والايثانول .. </a:t>
            </a:r>
          </a:p>
          <a:p>
            <a:pPr>
              <a:buClr>
                <a:schemeClr val="tx2"/>
              </a:buClr>
              <a:buSzPct val="84000"/>
              <a:buFont typeface="Wingdings" pitchFamily="2" charset="2"/>
              <a:buChar char="v"/>
            </a:pPr>
            <a:r>
              <a:rPr lang="ar-EG" sz="2800" dirty="0" smtClean="0"/>
              <a:t>انتشار الخمائر اقل من انتشار البكتريا .. </a:t>
            </a:r>
          </a:p>
          <a:p>
            <a:pPr>
              <a:buClr>
                <a:schemeClr val="tx2"/>
              </a:buClr>
              <a:buSzPct val="84000"/>
              <a:buFont typeface="Wingdings" pitchFamily="2" charset="2"/>
              <a:buChar char="v"/>
            </a:pPr>
            <a:r>
              <a:rPr lang="ar-EG" sz="2800" dirty="0" smtClean="0"/>
              <a:t>حجم خلية الخميرة أكبـــــــــر من حجم خلية البكتريا  .. </a:t>
            </a:r>
          </a:p>
          <a:p>
            <a:pPr>
              <a:buClr>
                <a:schemeClr val="tx2"/>
              </a:buClr>
              <a:buSzPct val="84000"/>
              <a:buFont typeface="Wingdings" pitchFamily="2" charset="2"/>
              <a:buChar char="v"/>
            </a:pPr>
            <a:r>
              <a:rPr lang="ar-EG" sz="2800" dirty="0" smtClean="0"/>
              <a:t>البناء الخلوي لها اكثر تعقيدا من البكتريا ..</a:t>
            </a:r>
          </a:p>
          <a:p>
            <a:pPr>
              <a:buClr>
                <a:schemeClr val="tx2"/>
              </a:buClr>
              <a:buSzPct val="84000"/>
              <a:buFont typeface="Wingdings" pitchFamily="2" charset="2"/>
              <a:buChar char="v"/>
            </a:pPr>
            <a:r>
              <a:rPr lang="ar-EG" sz="2800" dirty="0" smtClean="0"/>
              <a:t>التكاثر..</a:t>
            </a:r>
          </a:p>
          <a:p>
            <a:pPr>
              <a:buFont typeface="Wingdings" pitchFamily="2" charset="2"/>
              <a:buChar char="v"/>
            </a:pPr>
            <a:endParaRPr lang="ar-EG" dirty="0"/>
          </a:p>
        </p:txBody>
      </p:sp>
    </p:spTree>
    <p:extLst>
      <p:ext uri="{BB962C8B-B14F-4D97-AF65-F5344CB8AC3E}">
        <p14:creationId xmlns:p14="http://schemas.microsoft.com/office/powerpoint/2010/main" val="27033672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441915" y="255090"/>
            <a:ext cx="40324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التكاثر في الخمـــــــــائــــر </a:t>
            </a:r>
            <a:endParaRPr lang="ar-EG" sz="2400" b="1" dirty="0"/>
          </a:p>
        </p:txBody>
      </p:sp>
      <p:cxnSp>
        <p:nvCxnSpPr>
          <p:cNvPr id="16" name="Straight Connector 15"/>
          <p:cNvCxnSpPr>
            <a:stCxn id="10" idx="2"/>
          </p:cNvCxnSpPr>
          <p:nvPr/>
        </p:nvCxnSpPr>
        <p:spPr>
          <a:xfrm>
            <a:off x="4458139" y="759146"/>
            <a:ext cx="0" cy="4376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58139" y="1196752"/>
            <a:ext cx="30092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691680" y="1196752"/>
            <a:ext cx="27664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91680" y="11967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67397" y="11967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474363" y="1393923"/>
            <a:ext cx="1986069"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اللاجنســـــــي</a:t>
            </a:r>
            <a:endParaRPr lang="ar-EG" sz="2400" b="1" dirty="0"/>
          </a:p>
        </p:txBody>
      </p:sp>
      <p:sp>
        <p:nvSpPr>
          <p:cNvPr id="32" name="Rounded Rectangle 31"/>
          <p:cNvSpPr/>
          <p:nvPr/>
        </p:nvSpPr>
        <p:spPr>
          <a:xfrm>
            <a:off x="827584" y="1412776"/>
            <a:ext cx="1986069"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جنســـــــي</a:t>
            </a:r>
            <a:endParaRPr lang="ar-EG" sz="2400" b="1" dirty="0"/>
          </a:p>
        </p:txBody>
      </p:sp>
      <p:cxnSp>
        <p:nvCxnSpPr>
          <p:cNvPr id="38" name="Straight Connector 37"/>
          <p:cNvCxnSpPr/>
          <p:nvPr/>
        </p:nvCxnSpPr>
        <p:spPr>
          <a:xfrm flipH="1">
            <a:off x="1259632" y="2420888"/>
            <a:ext cx="62077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467398" y="2420888"/>
            <a:ext cx="7050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172400" y="2420888"/>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59632" y="2420888"/>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474362" y="2719095"/>
            <a:ext cx="2099931" cy="5040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الانشطار الثنائي </a:t>
            </a:r>
            <a:endParaRPr lang="ar-EG" sz="2400" b="1" dirty="0"/>
          </a:p>
        </p:txBody>
      </p:sp>
      <p:sp>
        <p:nvSpPr>
          <p:cNvPr id="46" name="Rounded Rectangle 45"/>
          <p:cNvSpPr/>
          <p:nvPr/>
        </p:nvSpPr>
        <p:spPr>
          <a:xfrm>
            <a:off x="698644" y="2719095"/>
            <a:ext cx="2721228" cy="5040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التبرعم </a:t>
            </a:r>
            <a:endParaRPr lang="ar-EG" sz="2400" b="1" dirty="0"/>
          </a:p>
        </p:txBody>
      </p:sp>
      <p:cxnSp>
        <p:nvCxnSpPr>
          <p:cNvPr id="48" name="Straight Arrow Connector 47"/>
          <p:cNvCxnSpPr/>
          <p:nvPr/>
        </p:nvCxnSpPr>
        <p:spPr>
          <a:xfrm>
            <a:off x="6228184" y="2420888"/>
            <a:ext cx="0" cy="18722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4640694" y="5949280"/>
            <a:ext cx="1986069" cy="5040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الجراثيم كلاميدية </a:t>
            </a:r>
            <a:endParaRPr lang="ar-EG" sz="2400" b="1" dirty="0"/>
          </a:p>
        </p:txBody>
      </p:sp>
      <p:sp>
        <p:nvSpPr>
          <p:cNvPr id="60" name="Rounded Rectangle 59"/>
          <p:cNvSpPr/>
          <p:nvPr/>
        </p:nvSpPr>
        <p:spPr>
          <a:xfrm>
            <a:off x="5481328" y="5157192"/>
            <a:ext cx="1986069" cy="5040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الهيفا الكاذبة </a:t>
            </a:r>
            <a:endParaRPr lang="ar-EG" sz="2400" b="1" dirty="0"/>
          </a:p>
        </p:txBody>
      </p:sp>
      <p:sp>
        <p:nvSpPr>
          <p:cNvPr id="61" name="Rounded Rectangle 60"/>
          <p:cNvSpPr/>
          <p:nvPr/>
        </p:nvSpPr>
        <p:spPr>
          <a:xfrm>
            <a:off x="5928815" y="4315814"/>
            <a:ext cx="1986069" cy="5040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الكبسولة </a:t>
            </a:r>
            <a:endParaRPr lang="ar-EG" sz="2400" b="1" dirty="0"/>
          </a:p>
        </p:txBody>
      </p:sp>
      <p:cxnSp>
        <p:nvCxnSpPr>
          <p:cNvPr id="63" name="Straight Arrow Connector 62"/>
          <p:cNvCxnSpPr/>
          <p:nvPr/>
        </p:nvCxnSpPr>
        <p:spPr>
          <a:xfrm>
            <a:off x="5580112" y="2420888"/>
            <a:ext cx="0" cy="2664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860032" y="2420888"/>
            <a:ext cx="0" cy="352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2"/>
          </p:cNvCxnSpPr>
          <p:nvPr/>
        </p:nvCxnSpPr>
        <p:spPr>
          <a:xfrm flipH="1">
            <a:off x="7467397" y="1897979"/>
            <a:ext cx="1" cy="504056"/>
          </a:xfrm>
          <a:prstGeom prst="straightConnector1">
            <a:avLst/>
          </a:prstGeom>
          <a:ln w="57150">
            <a:solidFill>
              <a:schemeClr val="accent6">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691680" y="3247722"/>
            <a:ext cx="0" cy="183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15616" y="3223150"/>
            <a:ext cx="0" cy="961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441915" y="3199433"/>
            <a:ext cx="0" cy="967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203848" y="3230978"/>
            <a:ext cx="0" cy="28443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rot="10800000" flipV="1">
            <a:off x="398058" y="3618460"/>
            <a:ext cx="1152127" cy="102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تبرعم احادي القطبية   </a:t>
            </a:r>
            <a:endParaRPr lang="ar-EG" sz="2000" b="1" dirty="0"/>
          </a:p>
        </p:txBody>
      </p:sp>
      <p:sp>
        <p:nvSpPr>
          <p:cNvPr id="86" name="Rounded Rectangle 85"/>
          <p:cNvSpPr/>
          <p:nvPr/>
        </p:nvSpPr>
        <p:spPr>
          <a:xfrm rot="10800000" flipV="1">
            <a:off x="974121" y="5129508"/>
            <a:ext cx="1152127" cy="102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تبرعم ثنائي القطبية </a:t>
            </a:r>
            <a:endParaRPr lang="ar-EG" sz="2000" b="1" dirty="0"/>
          </a:p>
        </p:txBody>
      </p:sp>
      <p:sp>
        <p:nvSpPr>
          <p:cNvPr id="88" name="Rounded Rectangle 87"/>
          <p:cNvSpPr/>
          <p:nvPr/>
        </p:nvSpPr>
        <p:spPr>
          <a:xfrm rot="10800000" flipV="1">
            <a:off x="1865851" y="3803197"/>
            <a:ext cx="1152127" cy="102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تبرعم متعدد القطبية </a:t>
            </a:r>
            <a:endParaRPr lang="ar-EG" sz="2000" b="1" dirty="0"/>
          </a:p>
        </p:txBody>
      </p:sp>
      <p:sp>
        <p:nvSpPr>
          <p:cNvPr id="89" name="Rounded Rectangle 88"/>
          <p:cNvSpPr/>
          <p:nvPr/>
        </p:nvSpPr>
        <p:spPr>
          <a:xfrm rot="10800000" flipV="1">
            <a:off x="2441913" y="5148631"/>
            <a:ext cx="1554022" cy="1025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براعم البلاستوكونيديا </a:t>
            </a:r>
            <a:endParaRPr lang="ar-EG" sz="2000" b="1" dirty="0"/>
          </a:p>
        </p:txBody>
      </p:sp>
    </p:spTree>
    <p:extLst>
      <p:ext uri="{BB962C8B-B14F-4D97-AF65-F5344CB8AC3E}">
        <p14:creationId xmlns:p14="http://schemas.microsoft.com/office/powerpoint/2010/main" val="1522697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467600" cy="490066"/>
          </a:xfrm>
        </p:spPr>
        <p:txBody>
          <a:bodyPr>
            <a:noAutofit/>
          </a:bodyPr>
          <a:lstStyle/>
          <a:p>
            <a:pPr algn="ctr"/>
            <a:r>
              <a:rPr lang="ar-EG" sz="3200" b="1" dirty="0">
                <a:effectLst>
                  <a:outerShdw blurRad="38100" dist="38100" dir="2700000" algn="tl">
                    <a:srgbClr val="000000">
                      <a:alpha val="43137"/>
                    </a:srgbClr>
                  </a:outerShdw>
                </a:effectLst>
              </a:rPr>
              <a:t>خمـــــــــــــــائر </a:t>
            </a:r>
            <a:r>
              <a:rPr lang="ar-EG" sz="3200" b="1" dirty="0" smtClean="0">
                <a:effectLst>
                  <a:outerShdw blurRad="38100" dist="38100" dir="2700000" algn="tl">
                    <a:srgbClr val="000000">
                      <a:alpha val="43137"/>
                    </a:srgbClr>
                  </a:outerShdw>
                </a:effectLst>
              </a:rPr>
              <a:t>الحليــب تضم </a:t>
            </a:r>
            <a:r>
              <a:rPr lang="en-US" sz="3200" b="1" dirty="0" smtClean="0">
                <a:effectLst>
                  <a:outerShdw blurRad="38100" dist="38100" dir="2700000" algn="tl">
                    <a:srgbClr val="000000">
                      <a:alpha val="43137"/>
                    </a:srgbClr>
                  </a:outerShdw>
                </a:effectLst>
              </a:rPr>
              <a:t>5 </a:t>
            </a:r>
            <a:r>
              <a:rPr lang="ar-EG" sz="3200" b="1" dirty="0" smtClean="0">
                <a:effectLst>
                  <a:outerShdw blurRad="38100" dist="38100" dir="2700000" algn="tl">
                    <a:srgbClr val="000000">
                      <a:alpha val="43137"/>
                    </a:srgbClr>
                  </a:outerShdw>
                </a:effectLst>
              </a:rPr>
              <a:t>أجناس   </a:t>
            </a:r>
            <a:endParaRPr lang="ar-EG" sz="3200" b="1"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964151427"/>
              </p:ext>
            </p:extLst>
          </p:nvPr>
        </p:nvGraphicFramePr>
        <p:xfrm>
          <a:off x="107504" y="1052736"/>
          <a:ext cx="8352928" cy="5593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0528" y="1854116"/>
            <a:ext cx="180528" cy="184666"/>
          </a:xfrm>
          <a:prstGeom prst="rect">
            <a:avLst/>
          </a:prstGeom>
          <a:noFill/>
        </p:spPr>
        <p:txBody>
          <a:bodyPr wrap="square" rtlCol="1">
            <a:spAutoFit/>
          </a:bodyPr>
          <a:lstStyle/>
          <a:p>
            <a:endParaRPr lang="ar-EG" dirty="0"/>
          </a:p>
        </p:txBody>
      </p:sp>
    </p:spTree>
    <p:extLst>
      <p:ext uri="{BB962C8B-B14F-4D97-AF65-F5344CB8AC3E}">
        <p14:creationId xmlns:p14="http://schemas.microsoft.com/office/powerpoint/2010/main" val="25112061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1143000"/>
          </a:xfrm>
        </p:spPr>
        <p:txBody>
          <a:bodyPr>
            <a:normAutofit fontScale="90000"/>
          </a:bodyPr>
          <a:lstStyle/>
          <a:p>
            <a:pPr algn="ctr"/>
            <a:r>
              <a:rPr lang="en-US" sz="5300" b="1" dirty="0" smtClean="0">
                <a:latin typeface="Aharoni" pitchFamily="2" charset="-79"/>
              </a:rPr>
              <a:t>1</a:t>
            </a:r>
            <a:r>
              <a:rPr lang="ar-EG" sz="5300" b="1" dirty="0" smtClean="0">
                <a:latin typeface="Aharoni" pitchFamily="2" charset="-79"/>
              </a:rPr>
              <a:t>- جنس الـ</a:t>
            </a:r>
            <a:r>
              <a:rPr lang="en-US" sz="5300" b="1" dirty="0" err="1" smtClean="0">
                <a:latin typeface="Aharoni" pitchFamily="2" charset="-79"/>
                <a:cs typeface="Aharoni" pitchFamily="2" charset="-79"/>
              </a:rPr>
              <a:t>Debaryomyces</a:t>
            </a:r>
            <a:r>
              <a:rPr lang="en-US" sz="5300" b="1" dirty="0" smtClean="0">
                <a:latin typeface="Aharoni" pitchFamily="2" charset="-79"/>
                <a:cs typeface="Aharoni" pitchFamily="2" charset="-79"/>
              </a:rPr>
              <a:t> </a:t>
            </a:r>
            <a:r>
              <a:rPr lang="en-US" dirty="0"/>
              <a:t/>
            </a:r>
            <a:br>
              <a:rPr lang="en-US" dirty="0"/>
            </a:br>
            <a:r>
              <a:rPr lang="ar-EG" dirty="0" smtClean="0"/>
              <a:t> </a:t>
            </a:r>
            <a:endParaRPr lang="ar-EG" dirty="0"/>
          </a:p>
        </p:txBody>
      </p:sp>
      <p:sp>
        <p:nvSpPr>
          <p:cNvPr id="3" name="Content Placeholder 2"/>
          <p:cNvSpPr>
            <a:spLocks noGrp="1"/>
          </p:cNvSpPr>
          <p:nvPr>
            <p:ph sz="quarter" idx="1"/>
          </p:nvPr>
        </p:nvSpPr>
        <p:spPr>
          <a:xfrm>
            <a:off x="755576" y="1700808"/>
            <a:ext cx="7067128" cy="4608512"/>
          </a:xfrm>
        </p:spPr>
        <p:txBody>
          <a:bodyPr>
            <a:normAutofit fontScale="92500" lnSpcReduction="20000"/>
          </a:bodyPr>
          <a:lstStyle/>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الظاهريه :</a:t>
            </a:r>
          </a:p>
          <a:p>
            <a:pPr marL="0" indent="0">
              <a:buClr>
                <a:schemeClr val="tx2"/>
              </a:buClr>
              <a:buSzPct val="100000"/>
              <a:buNone/>
            </a:pPr>
            <a:r>
              <a:rPr lang="ar-EG" sz="3200" dirty="0" smtClean="0">
                <a:latin typeface="Aharoni" pitchFamily="2" charset="-79"/>
              </a:rPr>
              <a:t>      1- كروي                  2- هوائي </a:t>
            </a:r>
          </a:p>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المزرعية : </a:t>
            </a:r>
          </a:p>
          <a:p>
            <a:pPr marL="0" indent="0" algn="ctr">
              <a:buClr>
                <a:schemeClr val="tx2"/>
              </a:buClr>
              <a:buSzPct val="100000"/>
              <a:buNone/>
            </a:pPr>
            <a:r>
              <a:rPr lang="ar-EG" sz="3200" dirty="0" smtClean="0">
                <a:latin typeface="Aharoni" pitchFamily="2" charset="-79"/>
              </a:rPr>
              <a:t> يعد من الخمائر الحقيقية لانة يتكاثر جنسيا وينتج جراثيم اسكية ويمكن ان يتكاثر لا جنسي بالتبرعم الجانبي المتعدد </a:t>
            </a:r>
          </a:p>
          <a:p>
            <a:pPr>
              <a:buClr>
                <a:schemeClr val="tx2"/>
              </a:buClr>
              <a:buSzPct val="100000"/>
              <a:buFont typeface="Wingdings" pitchFamily="2" charset="2"/>
              <a:buChar char="Ø"/>
            </a:pPr>
            <a:r>
              <a:rPr lang="ar-EG" sz="3200" b="1" u="sng" dirty="0" smtClean="0">
                <a:solidFill>
                  <a:schemeClr val="bg1">
                    <a:lumMod val="50000"/>
                  </a:schemeClr>
                </a:solidFill>
                <a:latin typeface="Aharoni" pitchFamily="2" charset="-79"/>
              </a:rPr>
              <a:t>الخصائص الفسيولوجية : </a:t>
            </a:r>
          </a:p>
          <a:p>
            <a:pPr marL="0" indent="0" algn="ctr">
              <a:buClr>
                <a:schemeClr val="tx2"/>
              </a:buClr>
              <a:buSzPct val="100000"/>
              <a:buNone/>
            </a:pPr>
            <a:r>
              <a:rPr lang="ar-EG" sz="3200" dirty="0" smtClean="0">
                <a:latin typeface="Aharoni" pitchFamily="2" charset="-79"/>
              </a:rPr>
              <a:t>    لا يستطيع تخمير سكراللاكتوز ويستطيع النمو على    تركيز 19% ملح ولايمكنة تمثيل النترات </a:t>
            </a:r>
          </a:p>
          <a:p>
            <a:pPr marL="0" indent="0">
              <a:buClr>
                <a:schemeClr val="tx2"/>
              </a:buClr>
              <a:buSzPct val="100000"/>
              <a:buNone/>
            </a:pPr>
            <a:endParaRPr lang="ar-EG" sz="3200" dirty="0" smtClean="0">
              <a:latin typeface="Aharoni" pitchFamily="2" charset="-79"/>
            </a:endParaRPr>
          </a:p>
          <a:p>
            <a:pPr>
              <a:buClr>
                <a:schemeClr val="tx2"/>
              </a:buClr>
              <a:buSzPct val="100000"/>
              <a:buFont typeface="Wingdings" pitchFamily="2" charset="2"/>
              <a:buChar char="Ø"/>
            </a:pPr>
            <a:r>
              <a:rPr lang="ar-EG" sz="3200" dirty="0" smtClean="0">
                <a:latin typeface="Aharoni" pitchFamily="2" charset="-79"/>
              </a:rPr>
              <a:t>يضمن نوع </a:t>
            </a:r>
            <a:r>
              <a:rPr lang="ar-SA" sz="3200" dirty="0" smtClean="0">
                <a:latin typeface="Aharoni" pitchFamily="2" charset="-79"/>
              </a:rPr>
              <a:t>: </a:t>
            </a:r>
            <a:r>
              <a:rPr lang="en-US" sz="3200" dirty="0" err="1" smtClean="0">
                <a:latin typeface="Aharoni" pitchFamily="2" charset="-79"/>
                <a:cs typeface="Aharoni" pitchFamily="2" charset="-79"/>
              </a:rPr>
              <a:t>hansenii</a:t>
            </a:r>
            <a:endParaRPr lang="ar-EG" sz="3200" dirty="0">
              <a:latin typeface="Aharoni" pitchFamily="2" charset="-79"/>
            </a:endParaRPr>
          </a:p>
        </p:txBody>
      </p:sp>
    </p:spTree>
    <p:extLst>
      <p:ext uri="{BB962C8B-B14F-4D97-AF65-F5344CB8AC3E}">
        <p14:creationId xmlns:p14="http://schemas.microsoft.com/office/powerpoint/2010/main" val="1366920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766191" y="216361"/>
            <a:ext cx="7467600" cy="1296144"/>
          </a:xfrm>
        </p:spPr>
        <p:txBody>
          <a:bodyPr>
            <a:normAutofit/>
          </a:bodyPr>
          <a:lstStyle/>
          <a:p>
            <a:pPr algn="ctr"/>
            <a:r>
              <a:rPr lang="en-US" sz="3600" b="1" u="sng" dirty="0" err="1" smtClean="0">
                <a:solidFill>
                  <a:schemeClr val="tx2"/>
                </a:solidFill>
                <a:effectLst>
                  <a:outerShdw blurRad="38100" dist="38100" dir="2700000" algn="tl">
                    <a:srgbClr val="000000">
                      <a:alpha val="43137"/>
                    </a:srgbClr>
                  </a:outerShdw>
                </a:effectLst>
              </a:rPr>
              <a:t>Debaryomyces</a:t>
            </a:r>
            <a:r>
              <a:rPr lang="en-US" sz="3600" b="1" dirty="0" smtClean="0">
                <a:solidFill>
                  <a:schemeClr val="tx2"/>
                </a:solidFill>
                <a:effectLst>
                  <a:outerShdw blurRad="38100" dist="38100" dir="2700000" algn="tl">
                    <a:srgbClr val="000000">
                      <a:alpha val="43137"/>
                    </a:srgbClr>
                  </a:outerShdw>
                </a:effectLst>
              </a:rPr>
              <a:t> </a:t>
            </a:r>
            <a:r>
              <a:rPr lang="en-US" sz="3600" b="1" u="sng" dirty="0" err="1" smtClean="0">
                <a:solidFill>
                  <a:schemeClr val="tx2"/>
                </a:solidFill>
                <a:effectLst>
                  <a:outerShdw blurRad="38100" dist="38100" dir="2700000" algn="tl">
                    <a:srgbClr val="000000">
                      <a:alpha val="43137"/>
                    </a:srgbClr>
                  </a:outerShdw>
                </a:effectLst>
              </a:rPr>
              <a:t>hansenii</a:t>
            </a:r>
            <a:endParaRPr lang="en-US" sz="3600" b="1" u="sng" dirty="0" smtClean="0">
              <a:solidFill>
                <a:schemeClr val="tx2"/>
              </a:solidFill>
              <a:effectLst>
                <a:outerShdw blurRad="38100" dist="38100" dir="2700000" algn="tl">
                  <a:srgbClr val="000000">
                    <a:alpha val="43137"/>
                  </a:srgbClr>
                </a:outerShdw>
              </a:effectLst>
            </a:endParaRPr>
          </a:p>
          <a:p>
            <a:pPr algn="ctr"/>
            <a:r>
              <a:rPr lang="ar-EG" sz="3600" b="1" dirty="0" smtClean="0">
                <a:solidFill>
                  <a:schemeClr val="tx2"/>
                </a:solidFill>
                <a:effectLst>
                  <a:outerShdw blurRad="38100" dist="38100" dir="2700000" algn="tl">
                    <a:srgbClr val="000000">
                      <a:alpha val="43137"/>
                    </a:srgbClr>
                  </a:outerShdw>
                </a:effectLst>
              </a:rPr>
              <a:t>ديباريومايسيس هانسنياي </a:t>
            </a:r>
            <a:endParaRPr lang="ar-EG" sz="3600" b="1" dirty="0">
              <a:solidFill>
                <a:schemeClr val="tx2"/>
              </a:solidFill>
              <a:effectLst>
                <a:outerShdw blurRad="38100" dist="38100" dir="2700000" algn="tl">
                  <a:srgbClr val="000000">
                    <a:alpha val="43137"/>
                  </a:srgbClr>
                </a:outerShdw>
              </a:effectLst>
            </a:endParaRPr>
          </a:p>
        </p:txBody>
      </p:sp>
      <p:sp>
        <p:nvSpPr>
          <p:cNvPr id="8" name="AutoShape 2" descr="نتيجة بحث الصور عن ‪Debaryomyces hansenii‬‏"/>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9" name="TextBox 8"/>
          <p:cNvSpPr txBox="1"/>
          <p:nvPr/>
        </p:nvSpPr>
        <p:spPr>
          <a:xfrm>
            <a:off x="251520" y="1844824"/>
            <a:ext cx="8280919" cy="4524315"/>
          </a:xfrm>
          <a:prstGeom prst="rect">
            <a:avLst/>
          </a:prstGeom>
          <a:noFill/>
        </p:spPr>
        <p:txBody>
          <a:bodyPr wrap="square" rtlCol="1">
            <a:spAutoFit/>
          </a:bodyPr>
          <a:lstStyle/>
          <a:p>
            <a:pPr marL="285750" indent="-285750">
              <a:buClr>
                <a:schemeClr val="tx2"/>
              </a:buClr>
              <a:buFont typeface="Wingdings" pitchFamily="2" charset="2"/>
              <a:buChar char="v"/>
            </a:pPr>
            <a:r>
              <a:rPr lang="ar-EG" sz="2800" b="1" dirty="0" smtClean="0"/>
              <a:t>عزلت من الجبن و مواد غذائية اخرى  </a:t>
            </a:r>
          </a:p>
          <a:p>
            <a:pPr marL="285750" indent="-285750">
              <a:buClr>
                <a:schemeClr val="tx2"/>
              </a:buClr>
              <a:buFont typeface="Wingdings" pitchFamily="2" charset="2"/>
              <a:buChar char="v"/>
            </a:pPr>
            <a:r>
              <a:rPr lang="ar-EG" sz="2800" b="1" dirty="0" smtClean="0"/>
              <a:t>عند تنميتها على بيئة مرق مستخلص مستنبت الشعير (يومان عند </a:t>
            </a:r>
            <a:r>
              <a:rPr lang="ar-SA" sz="2800" b="1" dirty="0" smtClean="0"/>
              <a:t>25 مئوي) </a:t>
            </a:r>
          </a:p>
          <a:p>
            <a:pPr marL="285750" indent="-285750">
              <a:buClr>
                <a:schemeClr val="tx2"/>
              </a:buClr>
              <a:buFont typeface="Wingdings" pitchFamily="2" charset="2"/>
              <a:buChar char="v"/>
            </a:pPr>
            <a:r>
              <a:rPr lang="ar-SA" sz="2800" b="1" dirty="0" smtClean="0"/>
              <a:t>تظهر الخلايا بشكل كروي الى بيضاوي قصير </a:t>
            </a:r>
          </a:p>
          <a:p>
            <a:pPr marL="285750" indent="-285750">
              <a:buClr>
                <a:schemeClr val="tx2"/>
              </a:buClr>
              <a:buFont typeface="Wingdings" pitchFamily="2" charset="2"/>
              <a:buChar char="v"/>
            </a:pPr>
            <a:r>
              <a:rPr lang="ar-SA" sz="2800" b="1" dirty="0" smtClean="0"/>
              <a:t>و تكون مفردة </a:t>
            </a:r>
            <a:r>
              <a:rPr lang="ar-SA" sz="2800" b="1" dirty="0"/>
              <a:t>او في ازواج او في سلاسل قصيرة </a:t>
            </a:r>
            <a:r>
              <a:rPr lang="ar-SA" sz="2800" b="1" dirty="0" smtClean="0"/>
              <a:t> </a:t>
            </a:r>
          </a:p>
          <a:p>
            <a:pPr marL="285750" indent="-285750">
              <a:buClr>
                <a:schemeClr val="tx2"/>
              </a:buClr>
              <a:buFont typeface="Wingdings" pitchFamily="2" charset="2"/>
              <a:buChar char="v"/>
            </a:pPr>
            <a:r>
              <a:rPr lang="ar-SA" sz="2800" b="1" dirty="0" smtClean="0"/>
              <a:t>وتتكاثربالتبرعم غير المحدد بالقطبين ع المزارع الشريحية </a:t>
            </a:r>
          </a:p>
          <a:p>
            <a:pPr marL="285750" indent="-285750">
              <a:buClr>
                <a:schemeClr val="tx2"/>
              </a:buClr>
              <a:buFont typeface="Wingdings" pitchFamily="2" charset="2"/>
              <a:buChar char="v"/>
            </a:pPr>
            <a:r>
              <a:rPr lang="ar-SA" sz="2800" b="1" dirty="0" smtClean="0"/>
              <a:t>لاتنتج مايسليوم كاذب واذا وجد يكون بدائيا و في حالات نادرة  يكون متطورا </a:t>
            </a:r>
          </a:p>
          <a:p>
            <a:pPr marL="285750" indent="-285750">
              <a:buClr>
                <a:schemeClr val="tx2"/>
              </a:buClr>
              <a:buFont typeface="Wingdings" pitchFamily="2" charset="2"/>
              <a:buChar char="v"/>
            </a:pPr>
            <a:r>
              <a:rPr lang="ar-SA" sz="2800" b="1" dirty="0" smtClean="0"/>
              <a:t>الجراثيم الاسكية تكون كروية بجرثومة او اثنين لكل كيس </a:t>
            </a:r>
          </a:p>
          <a:p>
            <a:pPr marL="285750" indent="-285750">
              <a:buClr>
                <a:schemeClr val="tx2"/>
              </a:buClr>
              <a:buFont typeface="Wingdings" pitchFamily="2" charset="2"/>
              <a:buChar char="v"/>
            </a:pPr>
            <a:r>
              <a:rPr lang="ar-SA" sz="3600" b="1" u="sng" dirty="0" smtClean="0"/>
              <a:t>ليس</a:t>
            </a:r>
            <a:r>
              <a:rPr lang="ar-SA" sz="2800" b="1" dirty="0" smtClean="0"/>
              <a:t> لها القدرة على  تخمير اللاكتوز ولكنها تمثلة هوائيا </a:t>
            </a:r>
            <a:endParaRPr lang="ar-EG" sz="2800" b="1" dirty="0" smtClean="0"/>
          </a:p>
        </p:txBody>
      </p:sp>
    </p:spTree>
    <p:extLst>
      <p:ext uri="{BB962C8B-B14F-4D97-AF65-F5344CB8AC3E}">
        <p14:creationId xmlns:p14="http://schemas.microsoft.com/office/powerpoint/2010/main" val="3275393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arn(inVertic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arn(inVertic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arn(inVertic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arn(inVertic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arn(inVertic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arn(inVertical)">
                                      <p:cBhvr>
                                        <p:cTn id="5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188640"/>
            <a:ext cx="7848872" cy="6408712"/>
          </a:xfrm>
        </p:spPr>
      </p:pic>
    </p:spTree>
    <p:extLst>
      <p:ext uri="{BB962C8B-B14F-4D97-AF65-F5344CB8AC3E}">
        <p14:creationId xmlns:p14="http://schemas.microsoft.com/office/powerpoint/2010/main" val="269492373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635</TotalTime>
  <Words>910</Words>
  <Application>Microsoft Office PowerPoint</Application>
  <PresentationFormat>On-screen Show (4:3)</PresentationFormat>
  <Paragraphs>126</Paragraphs>
  <Slides>28</Slides>
  <Notes>0</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Yeast ..  </vt:lpstr>
      <vt:lpstr>الخمائر: هي احدى شعب مملكة الفطريات أحادية الخلايا حقيقية النواة تتميز بأنها تهضم غذائها خارجيا و تمتص الجزيئات المغذية الى ضمن خلاياها بعد اتمام عملية الهضم ..  </vt:lpstr>
      <vt:lpstr>خصـــائـــــص الــخمــــــــائــر : </vt:lpstr>
      <vt:lpstr>PowerPoint Presentation</vt:lpstr>
      <vt:lpstr>PowerPoint Presentation</vt:lpstr>
      <vt:lpstr>خمـــــــــــــــائر الحليــب تضم 5 أجناس   </vt:lpstr>
      <vt:lpstr>1- جنس الـDebaryomyces   </vt:lpstr>
      <vt:lpstr>PowerPoint Presentation</vt:lpstr>
      <vt:lpstr>PowerPoint Presentation</vt:lpstr>
      <vt:lpstr>PowerPoint Presentation</vt:lpstr>
      <vt:lpstr> -2جنس الـkluyveromyces   </vt:lpstr>
      <vt:lpstr>PowerPoint Presentation</vt:lpstr>
      <vt:lpstr>PowerPoint Presentation</vt:lpstr>
      <vt:lpstr>PowerPoint Presentation</vt:lpstr>
      <vt:lpstr>PowerPoint Presentation</vt:lpstr>
      <vt:lpstr>PowerPoint Presentation</vt:lpstr>
      <vt:lpstr>PowerPoint Presentation</vt:lpstr>
      <vt:lpstr> -3جنس الـ Saccharomyces</vt:lpstr>
      <vt:lpstr>saccharomyces cerevisiae ساكارمايسيس  ميريفيسي </vt:lpstr>
      <vt:lpstr>PowerPoint Presentation</vt:lpstr>
      <vt:lpstr> -4جنس الـ candida</vt:lpstr>
      <vt:lpstr>     candida lipolytica var. lipolytica كانديدا ليبوليتيكا صنف ليبوليتيكا </vt:lpstr>
      <vt:lpstr>PowerPoint Presentation</vt:lpstr>
      <vt:lpstr>PowerPoint Presentation</vt:lpstr>
      <vt:lpstr>    candida kefir كانديدا كفير </vt:lpstr>
      <vt:lpstr>PowerPoint Presentation</vt:lpstr>
      <vt:lpstr>Torulopsis lactis - condense توريولوبسيس لاكتس – كوندنسي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Yeast ..</dc:title>
  <dc:creator>HP</dc:creator>
  <cp:lastModifiedBy>HP</cp:lastModifiedBy>
  <cp:revision>63</cp:revision>
  <dcterms:created xsi:type="dcterms:W3CDTF">2019-10-22T22:54:18Z</dcterms:created>
  <dcterms:modified xsi:type="dcterms:W3CDTF">2019-11-17T17:07:25Z</dcterms:modified>
</cp:coreProperties>
</file>